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  <p:sldMasterId id="2147483665" r:id="rId5"/>
    <p:sldMasterId id="2147483678" r:id="rId6"/>
  </p:sldMasterIdLst>
  <p:notesMasterIdLst>
    <p:notesMasterId r:id="rId18"/>
  </p:notesMasterIdLst>
  <p:handoutMasterIdLst>
    <p:handoutMasterId r:id="rId19"/>
  </p:handoutMasterIdLst>
  <p:sldIdLst>
    <p:sldId id="267" r:id="rId7"/>
    <p:sldId id="2528" r:id="rId8"/>
    <p:sldId id="2563" r:id="rId9"/>
    <p:sldId id="2755" r:id="rId10"/>
    <p:sldId id="2573" r:id="rId11"/>
    <p:sldId id="2622" r:id="rId12"/>
    <p:sldId id="2624" r:id="rId13"/>
    <p:sldId id="2559" r:id="rId14"/>
    <p:sldId id="2745" r:id="rId15"/>
    <p:sldId id="2774" r:id="rId16"/>
    <p:sldId id="253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EFF423-CF4F-B6DB-9356-32DC2ADF0E35}" name="Gauthier Faivre" initials="GF" userId="eaa6c9c72b2d6217" providerId="Windows Live"/>
  <p188:author id="{AC82618A-34F4-C856-CE46-22564150BD94}" name="Jean-Marie Loncle" initials="JML" userId="S::jeanmarie.loncle@petitsfreresdespauvres.fr::26c09f9c-7254-4b9a-9394-430b0d6d48c7" providerId="AD"/>
  <p188:author id="{F26DE7B0-5874-5B97-BD6F-2CD09C11B52B}" name="Florence Delisle-Errard" initials="FDE" userId="Florence Delisle-Errard" providerId="None"/>
  <p188:author id="{6D27BFE0-8657-9B5A-8044-6FF635E9C95F}" name="Elise Leclerc" initials="EL" userId="S::elise.leclerc@petitsfreresdespauvres.fr::653002f5-b5c4-4979-bd04-5a29fea26f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C99100"/>
    <a:srgbClr val="000091"/>
    <a:srgbClr val="5050B1"/>
    <a:srgbClr val="F4E8CB"/>
    <a:srgbClr val="EEF2FA"/>
    <a:srgbClr val="000000"/>
    <a:srgbClr val="EBEDF0"/>
    <a:srgbClr val="7979C5"/>
    <a:srgbClr val="646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9" autoAdjust="0"/>
  </p:normalViewPr>
  <p:slideViewPr>
    <p:cSldViewPr snapToGrid="0">
      <p:cViewPr varScale="1">
        <p:scale>
          <a:sx n="57" d="100"/>
          <a:sy n="57" d="100"/>
        </p:scale>
        <p:origin x="1152" y="60"/>
      </p:cViewPr>
      <p:guideLst>
        <p:guide orient="horz" pos="27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Feuil1!$B$17:$B$21</c:f>
              <c:strCache>
                <c:ptCount val="5"/>
                <c:pt idx="0">
                  <c:v>Rupture de la solitude</c:v>
                </c:pt>
                <c:pt idx="1">
                  <c:v>Développement des opportunités de temps conviviaux</c:v>
                </c:pt>
                <c:pt idx="2">
                  <c:v>Renforcement des liens sociaux</c:v>
                </c:pt>
                <c:pt idx="3">
                  <c:v>Favoriser la mise en place d'un projet de vie sociale partagée</c:v>
                </c:pt>
                <c:pt idx="4">
                  <c:v>Favoriser la contribution aux espaces communs et à l'organisation du projet </c:v>
                </c:pt>
              </c:strCache>
            </c:strRef>
          </c:cat>
          <c:val>
            <c:numRef>
              <c:f>Feuil1!$C$17:$C$21</c:f>
              <c:numCache>
                <c:formatCode>General</c:formatCode>
                <c:ptCount val="5"/>
                <c:pt idx="0">
                  <c:v>1.5</c:v>
                </c:pt>
                <c:pt idx="1">
                  <c:v>2.1</c:v>
                </c:pt>
                <c:pt idx="2">
                  <c:v>1.2</c:v>
                </c:pt>
                <c:pt idx="3">
                  <c:v>2.8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6-47D0-B893-6D3418E95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115728"/>
        <c:axId val="256647664"/>
      </c:radarChart>
      <c:catAx>
        <c:axId val="10911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6647664"/>
        <c:crosses val="autoZero"/>
        <c:auto val="1"/>
        <c:lblAlgn val="ctr"/>
        <c:lblOffset val="100"/>
        <c:noMultiLvlLbl val="0"/>
      </c:catAx>
      <c:valAx>
        <c:axId val="25664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11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22B1E2C-CB69-4679-9E46-48CB073B2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664AD4-FA83-4811-A4BC-0224DB32AA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DFFF2-4F73-4FE1-AD7F-41797E35234A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535B39-3E71-48CE-BBCC-3377772456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9693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8F5A50-6308-4328-9D36-53ADE6256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2A6B2-DC7C-4FDB-B50F-BA7DBFDC0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50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A2600-23AA-4219-831C-32FC4AF6DDD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5921C-5481-4B35-B2AF-43F22D38E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2797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5921C-5481-4B35-B2AF-43F22D38E26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39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71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5921C-5481-4B35-B2AF-43F22D38E26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2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5921C-5481-4B35-B2AF-43F22D38E26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31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5921C-5481-4B35-B2AF-43F22D38E26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7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8775B-7C0A-4940-B097-7DFEB89F9F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>
                  <a:lumMod val="5000"/>
                  <a:lumOff val="95000"/>
                </a:schemeClr>
              </a:gs>
              <a:gs pos="100000">
                <a:srgbClr val="ECECF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0371B7-DA6D-4A80-93E0-BDE713492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9506"/>
            <a:ext cx="6197600" cy="2133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B86485-A239-4065-841F-576CF7C8D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9181"/>
            <a:ext cx="6197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14C425-3B5E-4C58-B861-44DA5084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54275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Date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FA68AF6-E2C5-4488-903A-610B1DD21EF1}"/>
              </a:ext>
            </a:extLst>
          </p:cNvPr>
          <p:cNvGrpSpPr/>
          <p:nvPr userDrawn="1"/>
        </p:nvGrpSpPr>
        <p:grpSpPr>
          <a:xfrm>
            <a:off x="7881675" y="2743199"/>
            <a:ext cx="4307275" cy="3777149"/>
            <a:chOff x="5585777" y="729873"/>
            <a:chExt cx="6603174" cy="579047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4167A2F-C18D-4AAE-AC03-739FFA320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77" y="729873"/>
              <a:ext cx="6603174" cy="5790476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BACEDB6-648D-4EBE-ABA6-494F9FC02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8213" y="4202244"/>
              <a:ext cx="571429" cy="571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701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FB50D-5F45-40FE-A59B-1C4DE5BE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5FA970-35D2-4B5B-AD97-C0C45EE0D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4700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D2472B-D4F8-4E41-8D84-8CEA34F17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A2AEF8-15B6-4C89-9D74-431D3B04A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6766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1. Modifiez le style du titre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400800" y="2228851"/>
            <a:ext cx="5166784" cy="4021667"/>
          </a:xfrm>
          <a:solidFill>
            <a:schemeClr val="accent6"/>
          </a:solidFill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/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624000" y="2151454"/>
            <a:ext cx="5472000" cy="4204897"/>
          </a:xfrm>
        </p:spPr>
        <p:txBody>
          <a:bodyPr/>
          <a:lstStyle>
            <a:lvl1pPr>
              <a:defRPr sz="1600" b="0"/>
            </a:lvl1pPr>
            <a:lvl2pPr>
              <a:lnSpc>
                <a:spcPct val="112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624000" y="1579200"/>
            <a:ext cx="5184000" cy="45764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Intertitre</a:t>
            </a:r>
          </a:p>
        </p:txBody>
      </p:sp>
    </p:spTree>
    <p:extLst>
      <p:ext uri="{BB962C8B-B14F-4D97-AF65-F5344CB8AC3E}">
        <p14:creationId xmlns:p14="http://schemas.microsoft.com/office/powerpoint/2010/main" val="248610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B">
  <p:cSld name="1_Titre et contenu B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624001" y="1791"/>
            <a:ext cx="103200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rbe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dt" idx="10"/>
          </p:nvPr>
        </p:nvSpPr>
        <p:spPr>
          <a:xfrm>
            <a:off x="0" y="6616208"/>
            <a:ext cx="240000" cy="240000"/>
          </a:xfrm>
          <a:prstGeom prst="rect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0" y="6616208"/>
            <a:ext cx="240000" cy="240000"/>
          </a:xfrm>
          <a:prstGeom prst="rect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624000" y="1579200"/>
            <a:ext cx="5184000" cy="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50"/>
              <a:buNone/>
              <a:defRPr>
                <a:solidFill>
                  <a:schemeClr val="accent4"/>
                </a:solidFill>
              </a:defRPr>
            </a:lvl1pPr>
            <a:lvl2pPr marL="1219170" lvl="1" indent="-457189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3047924" lvl="4" indent="-457189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2"/>
          </p:nvPr>
        </p:nvSpPr>
        <p:spPr>
          <a:xfrm>
            <a:off x="624000" y="2110733"/>
            <a:ext cx="5184000" cy="4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None/>
              <a:defRPr sz="4333"/>
            </a:lvl1pPr>
            <a:lvl2pPr marL="1219170" lvl="1" indent="-304792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 b="0" i="1"/>
            </a:lvl2pPr>
            <a:lvl3pPr marL="1828754" lvl="2" indent="-457189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3047924" lvl="4" indent="-457189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3"/>
          </p:nvPr>
        </p:nvSpPr>
        <p:spPr>
          <a:xfrm>
            <a:off x="6384001" y="1863295"/>
            <a:ext cx="5184000" cy="4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/>
            </a:lvl1pPr>
            <a:lvl2pPr marL="1219170" lvl="1" indent="-40639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 b="0" cap="none"/>
            </a:lvl2pPr>
            <a:lvl3pPr marL="1828754" lvl="2" indent="-457189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3047924" lvl="4" indent="-457189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91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8775B-7C0A-4940-B097-7DFEB89F9F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>
                  <a:lumMod val="5000"/>
                  <a:lumOff val="95000"/>
                </a:schemeClr>
              </a:gs>
              <a:gs pos="100000">
                <a:srgbClr val="ECECF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0371B7-DA6D-4A80-93E0-BDE713492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9506"/>
            <a:ext cx="6197600" cy="2133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B86485-A239-4065-841F-576CF7C8D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9181"/>
            <a:ext cx="6197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14C425-3B5E-4C58-B861-44DA5084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54275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Date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FA68AF6-E2C5-4488-903A-610B1DD21EF1}"/>
              </a:ext>
            </a:extLst>
          </p:cNvPr>
          <p:cNvGrpSpPr/>
          <p:nvPr userDrawn="1"/>
        </p:nvGrpSpPr>
        <p:grpSpPr>
          <a:xfrm>
            <a:off x="7881675" y="2743199"/>
            <a:ext cx="4307275" cy="3777149"/>
            <a:chOff x="5585777" y="729873"/>
            <a:chExt cx="6603174" cy="579047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4167A2F-C18D-4AAE-AC03-739FFA320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77" y="729873"/>
              <a:ext cx="6603174" cy="5790476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BACEDB6-648D-4EBE-ABA6-494F9FC02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8213" y="4202244"/>
              <a:ext cx="571429" cy="571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22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CF9CC5-DF6D-408F-8D02-7EA1211D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DC401B7-D213-4841-A235-94CE3A17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8010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03F27-8F44-4FC1-A646-D236390F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BEF533-139E-45F3-BAAC-72295765C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B3C3EA8-B8C9-4A90-BD38-24EE2EE70C58}"/>
              </a:ext>
            </a:extLst>
          </p:cNvPr>
          <p:cNvSpPr/>
          <p:nvPr userDrawn="1"/>
        </p:nvSpPr>
        <p:spPr>
          <a:xfrm>
            <a:off x="584200" y="4095750"/>
            <a:ext cx="247650" cy="247650"/>
          </a:xfrm>
          <a:prstGeom prst="ellipse">
            <a:avLst/>
          </a:prstGeom>
          <a:solidFill>
            <a:srgbClr val="D5A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9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5E988-04D0-4CB8-A763-F84CBF2D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4CA090-4D6F-4E25-B95E-9BF933D59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D382CE-DD48-44D1-B599-9D0CB352F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776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3F1B8-1484-42F8-A68C-97C808DE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0206E1-D48A-4FEE-A706-B6BBE985B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43C083-A691-47AE-8F24-7650AB90A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26B354-BCEB-4890-9D0A-31FF7F44B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6E22D8-CDF1-411A-91BD-823AE9D5D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7712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9383E-6C30-4030-BB99-A7F549E2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2171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CF9CC5-DF6D-408F-8D02-7EA1211D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DC401B7-D213-4841-A235-94CE3A17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39538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604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2437E-ECF8-4657-A727-5C239F33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E120C-05B9-4609-8B8B-E10F14A2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32B58F-D19F-40F1-8FA1-752FC547B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0394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7617C-59B9-45D6-8D6E-85C63B4F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CFE602-3DF5-4CDC-AEED-5F6B6367E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3D90B4-6EF7-4B78-98DE-16F0D7D0D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19256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FB50D-5F45-40FE-A59B-1C4DE5BE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5FA970-35D2-4B5B-AD97-C0C45EE0D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0561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D2472B-D4F8-4E41-8D84-8CEA34F17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A2AEF8-15B6-4C89-9D74-431D3B04A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37908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1. Modifiez le style du titre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400800" y="2228851"/>
            <a:ext cx="5166784" cy="4021667"/>
          </a:xfrm>
          <a:solidFill>
            <a:schemeClr val="accent6"/>
          </a:solidFill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/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624000" y="2151454"/>
            <a:ext cx="5472000" cy="4204897"/>
          </a:xfrm>
        </p:spPr>
        <p:txBody>
          <a:bodyPr/>
          <a:lstStyle>
            <a:lvl1pPr>
              <a:defRPr sz="1600" b="0"/>
            </a:lvl1pPr>
            <a:lvl2pPr>
              <a:lnSpc>
                <a:spcPct val="112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624000" y="1579200"/>
            <a:ext cx="5184000" cy="45764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Intertitre</a:t>
            </a:r>
          </a:p>
        </p:txBody>
      </p:sp>
    </p:spTree>
    <p:extLst>
      <p:ext uri="{BB962C8B-B14F-4D97-AF65-F5344CB8AC3E}">
        <p14:creationId xmlns:p14="http://schemas.microsoft.com/office/powerpoint/2010/main" val="2223081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8775B-7C0A-4940-B097-7DFEB89F9F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>
                  <a:lumMod val="5000"/>
                  <a:lumOff val="95000"/>
                </a:schemeClr>
              </a:gs>
              <a:gs pos="100000">
                <a:srgbClr val="ECECF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0371B7-DA6D-4A80-93E0-BDE713492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9506"/>
            <a:ext cx="6197600" cy="2133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B86485-A239-4065-841F-576CF7C8D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9181"/>
            <a:ext cx="6197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14C425-3B5E-4C58-B861-44DA5084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54275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Date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FA68AF6-E2C5-4488-903A-610B1DD21EF1}"/>
              </a:ext>
            </a:extLst>
          </p:cNvPr>
          <p:cNvGrpSpPr/>
          <p:nvPr userDrawn="1"/>
        </p:nvGrpSpPr>
        <p:grpSpPr>
          <a:xfrm>
            <a:off x="7881675" y="2743199"/>
            <a:ext cx="4307275" cy="3777149"/>
            <a:chOff x="5585777" y="729873"/>
            <a:chExt cx="6603174" cy="579047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4167A2F-C18D-4AAE-AC03-739FFA320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77" y="729873"/>
              <a:ext cx="6603174" cy="5790476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BACEDB6-648D-4EBE-ABA6-494F9FC02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8213" y="4202244"/>
              <a:ext cx="571429" cy="571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620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CF9CC5-DF6D-408F-8D02-7EA1211D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DC401B7-D213-4841-A235-94CE3A17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84860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03F27-8F44-4FC1-A646-D236390F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BEF533-139E-45F3-BAAC-72295765C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B3C3EA8-B8C9-4A90-BD38-24EE2EE70C58}"/>
              </a:ext>
            </a:extLst>
          </p:cNvPr>
          <p:cNvSpPr/>
          <p:nvPr userDrawn="1"/>
        </p:nvSpPr>
        <p:spPr>
          <a:xfrm>
            <a:off x="584200" y="4095750"/>
            <a:ext cx="247650" cy="247650"/>
          </a:xfrm>
          <a:prstGeom prst="ellipse">
            <a:avLst/>
          </a:prstGeom>
          <a:solidFill>
            <a:srgbClr val="D5A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629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5E988-04D0-4CB8-A763-F84CBF2D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4CA090-4D6F-4E25-B95E-9BF933D59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D382CE-DD48-44D1-B599-9D0CB352F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209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03F27-8F44-4FC1-A646-D236390F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BEF533-139E-45F3-BAAC-72295765C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B3C3EA8-B8C9-4A90-BD38-24EE2EE70C58}"/>
              </a:ext>
            </a:extLst>
          </p:cNvPr>
          <p:cNvSpPr/>
          <p:nvPr userDrawn="1"/>
        </p:nvSpPr>
        <p:spPr>
          <a:xfrm>
            <a:off x="584200" y="4095750"/>
            <a:ext cx="247650" cy="247650"/>
          </a:xfrm>
          <a:prstGeom prst="ellipse">
            <a:avLst/>
          </a:prstGeom>
          <a:solidFill>
            <a:srgbClr val="D5A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207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3F1B8-1484-42F8-A68C-97C808DE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0206E1-D48A-4FEE-A706-B6BBE985B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43C083-A691-47AE-8F24-7650AB90A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26B354-BCEB-4890-9D0A-31FF7F44B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6E22D8-CDF1-411A-91BD-823AE9D5D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95495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9383E-6C30-4030-BB99-A7F549E2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9541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674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2437E-ECF8-4657-A727-5C239F33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E120C-05B9-4609-8B8B-E10F14A2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32B58F-D19F-40F1-8FA1-752FC547B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10744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7617C-59B9-45D6-8D6E-85C63B4F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CFE602-3DF5-4CDC-AEED-5F6B6367E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3D90B4-6EF7-4B78-98DE-16F0D7D0D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3469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FB50D-5F45-40FE-A59B-1C4DE5BE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5FA970-35D2-4B5B-AD97-C0C45EE0D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96861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D2472B-D4F8-4E41-8D84-8CEA34F17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A2AEF8-15B6-4C89-9D74-431D3B04A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8311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1. Modifiez le style du titre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400800" y="2228851"/>
            <a:ext cx="5166784" cy="4021667"/>
          </a:xfrm>
          <a:solidFill>
            <a:schemeClr val="accent6"/>
          </a:solidFill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/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624000" y="2151454"/>
            <a:ext cx="5472000" cy="4204897"/>
          </a:xfrm>
        </p:spPr>
        <p:txBody>
          <a:bodyPr/>
          <a:lstStyle>
            <a:lvl1pPr>
              <a:defRPr sz="1600" b="0"/>
            </a:lvl1pPr>
            <a:lvl2pPr>
              <a:lnSpc>
                <a:spcPct val="112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624000" y="1579200"/>
            <a:ext cx="5184000" cy="45764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Intertitre</a:t>
            </a:r>
          </a:p>
        </p:txBody>
      </p:sp>
    </p:spTree>
    <p:extLst>
      <p:ext uri="{BB962C8B-B14F-4D97-AF65-F5344CB8AC3E}">
        <p14:creationId xmlns:p14="http://schemas.microsoft.com/office/powerpoint/2010/main" val="185181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5E988-04D0-4CB8-A763-F84CBF2D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4CA090-4D6F-4E25-B95E-9BF933D59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D382CE-DD48-44D1-B599-9D0CB352F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939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3F1B8-1484-42F8-A68C-97C808DE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0206E1-D48A-4FEE-A706-B6BBE985B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43C083-A691-47AE-8F24-7650AB90A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26B354-BCEB-4890-9D0A-31FF7F44B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6E22D8-CDF1-411A-91BD-823AE9D5D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773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9383E-6C30-4030-BB99-A7F549E2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6888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72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2437E-ECF8-4657-A727-5C239F33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E120C-05B9-4609-8B8B-E10F14A2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32B58F-D19F-40F1-8FA1-752FC547B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473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7617C-59B9-45D6-8D6E-85C63B4F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CFE602-3DF5-4CDC-AEED-5F6B6367E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3D90B4-6EF7-4B78-98DE-16F0D7D0D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679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E42D70-B83D-49CE-8CCE-3F87053D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10F7A8-3FC3-4B10-978C-A14F19FD8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223CF1-C70C-4EDF-87F0-5314C745535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2" y="6201802"/>
            <a:ext cx="355555" cy="5015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F2D322-FCA9-44BD-9C13-D7AD39931BBB}"/>
              </a:ext>
            </a:extLst>
          </p:cNvPr>
          <p:cNvSpPr txBox="1"/>
          <p:nvPr userDrawn="1"/>
        </p:nvSpPr>
        <p:spPr>
          <a:xfrm>
            <a:off x="838199" y="6437206"/>
            <a:ext cx="78390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12/06/2023 – Présentation de hapi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77EEB7-969D-4A43-9572-DC57EDCEA886}"/>
              </a:ext>
            </a:extLst>
          </p:cNvPr>
          <p:cNvSpPr txBox="1"/>
          <p:nvPr userDrawn="1"/>
        </p:nvSpPr>
        <p:spPr>
          <a:xfrm>
            <a:off x="6896102" y="6437206"/>
            <a:ext cx="44577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200F9B0-7F23-4B73-872B-9859A9ED0076}" type="slidenum">
              <a:rPr lang="fr-FR" sz="1400" smtClean="0">
                <a:solidFill>
                  <a:schemeClr val="bg1">
                    <a:lumMod val="50000"/>
                  </a:schemeClr>
                </a:solidFill>
              </a:rPr>
              <a:t>‹N°›</a:t>
            </a:fld>
            <a:endParaRPr lang="fr-FR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9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99100"/>
        </a:buClr>
        <a:buFont typeface="Arial" panose="020B0604020202020204" pitchFamily="34" charset="0"/>
        <a:buChar char="•"/>
        <a:defRPr sz="28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Arial" panose="020B0604020202020204" pitchFamily="34" charset="0"/>
        <a:buChar char="•"/>
        <a:defRPr sz="24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Wingdings" panose="05000000000000000000" pitchFamily="2" charset="2"/>
        <a:buChar char="à"/>
        <a:defRPr sz="20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Source Sans Pro" panose="020B0503030403020204" pitchFamily="34" charset="0"/>
        <a:buChar char="–"/>
        <a:defRPr sz="18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Source Sans Pro" panose="020B0503030403020204" pitchFamily="34" charset="0"/>
        <a:buChar char="–"/>
        <a:defRPr sz="18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E42D70-B83D-49CE-8CCE-3F87053D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10F7A8-3FC3-4B10-978C-A14F19FD8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223CF1-C70C-4EDF-87F0-5314C74553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2" y="6201802"/>
            <a:ext cx="355555" cy="5015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277EEB7-969D-4A43-9572-DC57EDCEA886}"/>
              </a:ext>
            </a:extLst>
          </p:cNvPr>
          <p:cNvSpPr txBox="1"/>
          <p:nvPr userDrawn="1"/>
        </p:nvSpPr>
        <p:spPr>
          <a:xfrm>
            <a:off x="6896102" y="6437206"/>
            <a:ext cx="44577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200F9B0-7F23-4B73-872B-9859A9ED0076}" type="slidenum">
              <a:rPr lang="fr-FR" sz="1400" smtClean="0">
                <a:solidFill>
                  <a:schemeClr val="bg1">
                    <a:lumMod val="50000"/>
                  </a:schemeClr>
                </a:solidFill>
              </a:rPr>
              <a:t>‹N°›</a:t>
            </a:fld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7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9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99100"/>
        </a:buClr>
        <a:buFont typeface="Arial" panose="020B0604020202020204" pitchFamily="34" charset="0"/>
        <a:buChar char="•"/>
        <a:defRPr sz="28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Arial" panose="020B0604020202020204" pitchFamily="34" charset="0"/>
        <a:buChar char="•"/>
        <a:defRPr sz="24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Wingdings" panose="05000000000000000000" pitchFamily="2" charset="2"/>
        <a:buChar char="à"/>
        <a:defRPr sz="20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Source Sans Pro" panose="020B0503030403020204" pitchFamily="34" charset="0"/>
        <a:buChar char="–"/>
        <a:defRPr sz="18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Source Sans Pro" panose="020B0503030403020204" pitchFamily="34" charset="0"/>
        <a:buChar char="–"/>
        <a:defRPr sz="18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E42D70-B83D-49CE-8CCE-3F87053D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10F7A8-3FC3-4B10-978C-A14F19FD8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223CF1-C70C-4EDF-87F0-5314C74553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2" y="6201802"/>
            <a:ext cx="355555" cy="5015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F2D322-FCA9-44BD-9C13-D7AD39931BBB}"/>
              </a:ext>
            </a:extLst>
          </p:cNvPr>
          <p:cNvSpPr txBox="1"/>
          <p:nvPr userDrawn="1"/>
        </p:nvSpPr>
        <p:spPr>
          <a:xfrm>
            <a:off x="838200" y="6437206"/>
            <a:ext cx="44577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07/07/2022 – Présentation de hapi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77EEB7-969D-4A43-9572-DC57EDCEA886}"/>
              </a:ext>
            </a:extLst>
          </p:cNvPr>
          <p:cNvSpPr txBox="1"/>
          <p:nvPr userDrawn="1"/>
        </p:nvSpPr>
        <p:spPr>
          <a:xfrm>
            <a:off x="6896102" y="6437206"/>
            <a:ext cx="44577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200F9B0-7F23-4B73-872B-9859A9ED0076}" type="slidenum">
              <a:rPr lang="fr-FR" sz="1400" smtClean="0">
                <a:solidFill>
                  <a:schemeClr val="bg1">
                    <a:lumMod val="50000"/>
                  </a:schemeClr>
                </a:solidFill>
              </a:rPr>
              <a:t>‹N°›</a:t>
            </a:fld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9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99100"/>
        </a:buClr>
        <a:buFont typeface="Arial" panose="020B0604020202020204" pitchFamily="34" charset="0"/>
        <a:buChar char="•"/>
        <a:defRPr sz="28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Arial" panose="020B0604020202020204" pitchFamily="34" charset="0"/>
        <a:buChar char="•"/>
        <a:defRPr sz="24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Wingdings" panose="05000000000000000000" pitchFamily="2" charset="2"/>
        <a:buChar char="à"/>
        <a:defRPr sz="20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Source Sans Pro" panose="020B0503030403020204" pitchFamily="34" charset="0"/>
        <a:buChar char="–"/>
        <a:defRPr sz="18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99100"/>
        </a:buClr>
        <a:buFont typeface="Source Sans Pro" panose="020B0503030403020204" pitchFamily="34" charset="0"/>
        <a:buChar char="–"/>
        <a:defRPr sz="1800" kern="1200">
          <a:solidFill>
            <a:srgbClr val="43434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marches-simplifiees.fr/commencer/formulaire-de-dossier-au-comite-d-orientation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habitatinclusif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inkedin.com/company/association-hapi/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29.svg"/><Relationship Id="rId2" Type="http://schemas.openxmlformats.org/officeDocument/2006/relationships/image" Target="../media/image1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5" Type="http://schemas.openxmlformats.org/officeDocument/2006/relationships/image" Target="../media/image27.jpg"/><Relationship Id="rId10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A6889281-29AD-4075-9FAC-F0D1A093D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783" y="4743522"/>
            <a:ext cx="6197600" cy="1655762"/>
          </a:xfrm>
        </p:spPr>
        <p:txBody>
          <a:bodyPr>
            <a:normAutofit lnSpcReduction="10000"/>
          </a:bodyPr>
          <a:lstStyle/>
          <a:p>
            <a:r>
              <a:rPr lang="fr-FR" i="1" dirty="0"/>
              <a:t>Conférence nationale habitat Inclusif </a:t>
            </a:r>
          </a:p>
          <a:p>
            <a:r>
              <a:rPr lang="fr-FR" i="1" dirty="0"/>
              <a:t>Organisé par l’ODAS</a:t>
            </a:r>
          </a:p>
          <a:p>
            <a:r>
              <a:rPr lang="fr-FR" i="1" dirty="0"/>
              <a:t>Palais du Luxembourg</a:t>
            </a:r>
          </a:p>
          <a:p>
            <a:r>
              <a:rPr lang="fr-FR" i="1" dirty="0"/>
              <a:t>12 juin 2023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7584CFA-6C8A-AF24-0CD0-516E4891F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81" y="753364"/>
            <a:ext cx="6197600" cy="2133599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>
                <a:latin typeface="Source Sans Pro"/>
                <a:ea typeface="Source Sans Pro"/>
              </a:rPr>
              <a:t>Présentation de l’association hapi</a:t>
            </a:r>
            <a:br>
              <a:rPr lang="fr-FR" dirty="0">
                <a:latin typeface="Source Sans Pro"/>
                <a:ea typeface="Source Sans Pro"/>
              </a:rPr>
            </a:br>
            <a:endParaRPr lang="fr-FR" sz="4000" dirty="0">
              <a:latin typeface="Source Sans Pro"/>
              <a:ea typeface="Source Sans Pr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ACD3AE-F435-769F-C583-08C8652579A2}"/>
              </a:ext>
            </a:extLst>
          </p:cNvPr>
          <p:cNvSpPr txBox="1"/>
          <p:nvPr/>
        </p:nvSpPr>
        <p:spPr>
          <a:xfrm>
            <a:off x="1009650" y="2447059"/>
            <a:ext cx="81969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Habitat Accompagné Partagé et Inséré dans la vie locale</a:t>
            </a:r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6DCA13-A5EF-3855-FE9C-22930A3E6594}"/>
              </a:ext>
            </a:extLst>
          </p:cNvPr>
          <p:cNvSpPr txBox="1"/>
          <p:nvPr/>
        </p:nvSpPr>
        <p:spPr>
          <a:xfrm>
            <a:off x="2182961" y="2886963"/>
            <a:ext cx="8134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Source Sans Pro"/>
                <a:ea typeface="Source Sans Pro"/>
              </a:rPr>
              <a:t>monhabitatinclusif.fr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70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7CF6F-4AE1-4B27-94DB-856BC24B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fr-FR" dirty="0">
                <a:latin typeface="Source Sans Pro"/>
                <a:ea typeface="Source Sans Pro"/>
              </a:rPr>
              <a:t>Appel à projets</a:t>
            </a:r>
            <a:endParaRPr lang="en-US" dirty="0">
              <a:latin typeface="Source Sans Pro"/>
              <a:ea typeface="Source Sans Pro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47DF7B-E51C-40D8-B670-F28355303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hlinkClick r:id="rId2"/>
              </a:rPr>
              <a:t>Déposez</a:t>
            </a:r>
            <a:r>
              <a:rPr lang="fr-FR" dirty="0"/>
              <a:t> votre dossier d’ici le 30 juin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Passage en comité d’orientation le 12 septembre 2023 </a:t>
            </a:r>
          </a:p>
        </p:txBody>
      </p:sp>
    </p:spTree>
    <p:extLst>
      <p:ext uri="{BB962C8B-B14F-4D97-AF65-F5344CB8AC3E}">
        <p14:creationId xmlns:p14="http://schemas.microsoft.com/office/powerpoint/2010/main" val="416737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23E02F7-95DC-41A0-A0F2-F6128BC558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8955" y="1032552"/>
            <a:ext cx="10774089" cy="1051225"/>
          </a:xfrm>
        </p:spPr>
        <p:txBody>
          <a:bodyPr>
            <a:noAutofit/>
          </a:bodyPr>
          <a:lstStyle/>
          <a:p>
            <a:pPr algn="ctr"/>
            <a:r>
              <a:rPr lang="fr-FR" sz="6000" dirty="0">
                <a:solidFill>
                  <a:srgbClr val="CB9302"/>
                </a:solidFill>
              </a:rPr>
              <a:t>Merci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6C29C9-5AEA-4038-89C7-4727A68CB30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84432" y="4345165"/>
            <a:ext cx="3823136" cy="49939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00009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www.monhabitatinclusif.fr</a:t>
            </a:r>
            <a:endParaRPr lang="fr-FR" dirty="0">
              <a:solidFill>
                <a:srgbClr val="00009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214942-735D-4F23-AD8F-D66DA8995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37813" r="15499" b="37389"/>
          <a:stretch/>
        </p:blipFill>
        <p:spPr>
          <a:xfrm>
            <a:off x="3995261" y="2335980"/>
            <a:ext cx="4201478" cy="175698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E427226-B043-F494-F307-5B2DCB324AB5}"/>
              </a:ext>
            </a:extLst>
          </p:cNvPr>
          <p:cNvSpPr txBox="1"/>
          <p:nvPr/>
        </p:nvSpPr>
        <p:spPr>
          <a:xfrm>
            <a:off x="2776903" y="5096765"/>
            <a:ext cx="663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Poppins Medium"/>
                <a:sym typeface="Poppins Medium"/>
              </a:rPr>
              <a:t>LinkedIn :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Poppins Medium"/>
                <a:sym typeface="Poppins Medium"/>
                <a:hlinkClick r:id="rId5"/>
              </a:rPr>
              <a:t>https://www.linkedin.com/company/association-hapi/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74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6E8D820-BE83-4DE1-9092-BE91672498B3}"/>
              </a:ext>
            </a:extLst>
          </p:cNvPr>
          <p:cNvSpPr/>
          <p:nvPr/>
        </p:nvSpPr>
        <p:spPr>
          <a:xfrm>
            <a:off x="456792" y="3066749"/>
            <a:ext cx="5218185" cy="1440000"/>
          </a:xfrm>
          <a:prstGeom prst="roundRect">
            <a:avLst/>
          </a:prstGeom>
          <a:solidFill>
            <a:srgbClr val="505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Nombre croissant </a:t>
            </a:r>
            <a:b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porteurs de projets </a:t>
            </a:r>
            <a: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motivés,</a:t>
            </a:r>
          </a:p>
          <a:p>
            <a:pPr lvl="0" algn="ctr"/>
            <a: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collectivités</a:t>
            </a:r>
            <a: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intéressées pour diversifier l’offre d’hébergement</a:t>
            </a:r>
            <a:endParaRPr lang="fr-FR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89C28FD-6B48-4A4F-8204-71F4E4A70104}"/>
              </a:ext>
            </a:extLst>
          </p:cNvPr>
          <p:cNvSpPr/>
          <p:nvPr/>
        </p:nvSpPr>
        <p:spPr>
          <a:xfrm>
            <a:off x="456792" y="1232796"/>
            <a:ext cx="5218185" cy="1440000"/>
          </a:xfrm>
          <a:prstGeom prst="roundRect">
            <a:avLst/>
          </a:prstGeom>
          <a:solidFill>
            <a:srgbClr val="505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Besoin d’</a:t>
            </a:r>
            <a:r>
              <a:rPr lang="fr-FR" sz="20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hébergement de la population </a:t>
            </a:r>
          </a:p>
          <a:p>
            <a:pPr lvl="0" algn="ctr"/>
            <a: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sur des territoires très variés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B4876CE-CFC6-4464-B3F5-B16CBFA7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92" y="128206"/>
            <a:ext cx="11327582" cy="762865"/>
          </a:xfrm>
        </p:spPr>
        <p:txBody>
          <a:bodyPr>
            <a:noAutofit/>
          </a:bodyPr>
          <a:lstStyle/>
          <a:p>
            <a:r>
              <a:rPr lang="fr-BE" sz="2800" dirty="0">
                <a:latin typeface="Source Sans Pro"/>
                <a:ea typeface="Source Sans Pro"/>
              </a:rPr>
              <a:t>L’association hapi est née fin 2021 afin de répondre au besoin de structuration  de l’écosystème de l’habitat API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12D86C-B83F-4CAE-8B57-89DE4AB10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189" y="120978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sz="240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141714C-8D9F-48B9-ACB8-F68E2B25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189" y="578178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sz="240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2E4806E-762E-4489-88B3-66218FF6881B}"/>
              </a:ext>
            </a:extLst>
          </p:cNvPr>
          <p:cNvSpPr/>
          <p:nvPr/>
        </p:nvSpPr>
        <p:spPr>
          <a:xfrm>
            <a:off x="6391762" y="1232796"/>
            <a:ext cx="5392613" cy="1440000"/>
          </a:xfrm>
          <a:prstGeom prst="roundRect">
            <a:avLst/>
          </a:prstGeom>
          <a:solidFill>
            <a:srgbClr val="505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Lever les freins</a:t>
            </a:r>
          </a:p>
          <a:p>
            <a:pPr lvl="0" algn="ctr"/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</a:t>
            </a:r>
            <a: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 déploiement de l’habitat API, </a:t>
            </a:r>
            <a:b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remontés par les porteurs de projet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D8AA376-A15B-47B0-9FA8-0F4CF4800280}"/>
              </a:ext>
            </a:extLst>
          </p:cNvPr>
          <p:cNvSpPr/>
          <p:nvPr/>
        </p:nvSpPr>
        <p:spPr>
          <a:xfrm>
            <a:off x="6391761" y="3066749"/>
            <a:ext cx="5392613" cy="1440000"/>
          </a:xfrm>
          <a:prstGeom prst="roundRect">
            <a:avLst/>
          </a:prstGeom>
          <a:solidFill>
            <a:srgbClr val="505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Besoin d’</a:t>
            </a:r>
            <a:r>
              <a:rPr lang="fr-FR" sz="20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une structure nationale de promotion de l’habitat API</a:t>
            </a:r>
            <a:r>
              <a:rPr lang="fr-FR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 en appui des dispositifs existants</a:t>
            </a:r>
            <a:endParaRPr lang="fr-FR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36A71DA3-41C4-BA3A-3DFB-F86A9BFBE5FB}"/>
              </a:ext>
            </a:extLst>
          </p:cNvPr>
          <p:cNvSpPr/>
          <p:nvPr/>
        </p:nvSpPr>
        <p:spPr>
          <a:xfrm rot="5400000">
            <a:off x="319026" y="5283669"/>
            <a:ext cx="1038349" cy="450325"/>
          </a:xfrm>
          <a:prstGeom prst="triangle">
            <a:avLst/>
          </a:prstGeom>
          <a:solidFill>
            <a:srgbClr val="C9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732D0F7-8E1B-98E1-72B3-97A9DE909CD4}"/>
              </a:ext>
            </a:extLst>
          </p:cNvPr>
          <p:cNvSpPr txBox="1"/>
          <p:nvPr/>
        </p:nvSpPr>
        <p:spPr>
          <a:xfrm>
            <a:off x="1301675" y="5308776"/>
            <a:ext cx="6093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991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Création de hapi en Nov. 2021 </a:t>
            </a:r>
            <a:endParaRPr lang="fr-FR" dirty="0">
              <a:solidFill>
                <a:srgbClr val="C99100"/>
              </a:solidFill>
            </a:endParaRPr>
          </a:p>
        </p:txBody>
      </p:sp>
      <p:pic>
        <p:nvPicPr>
          <p:cNvPr id="13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8AF5845-A486-4512-E581-DD753C9C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330" y="5752425"/>
            <a:ext cx="1688252" cy="640617"/>
          </a:xfrm>
          <a:prstGeom prst="rect">
            <a:avLst/>
          </a:prstGeom>
        </p:spPr>
      </p:pic>
      <p:pic>
        <p:nvPicPr>
          <p:cNvPr id="14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C460F37-6E77-084F-CC80-E60B42344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228" y="5308776"/>
            <a:ext cx="759174" cy="763985"/>
          </a:xfrm>
          <a:prstGeom prst="rect">
            <a:avLst/>
          </a:prstGeom>
        </p:spPr>
      </p:pic>
      <p:pic>
        <p:nvPicPr>
          <p:cNvPr id="15" name="Image 9">
            <a:extLst>
              <a:ext uri="{FF2B5EF4-FFF2-40B4-BE49-F238E27FC236}">
                <a16:creationId xmlns:a16="http://schemas.microsoft.com/office/drawing/2014/main" id="{09987759-3F40-6415-2163-39DAA981E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344" y="4964516"/>
            <a:ext cx="1787900" cy="76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3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A112ADA-B500-53CE-3867-936E2BFD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96"/>
            <a:ext cx="11353800" cy="1634444"/>
          </a:xfrm>
        </p:spPr>
        <p:txBody>
          <a:bodyPr>
            <a:noAutofit/>
          </a:bodyPr>
          <a:lstStyle/>
          <a:p>
            <a:r>
              <a:rPr lang="fr-FR" sz="2800" dirty="0"/>
              <a:t>L’association hapi, un outil au service des acteurs de l’habitat API favorisant le partage de pratiques pour accélérer l’émergence des projets</a:t>
            </a:r>
            <a:br>
              <a:rPr lang="fr-FR" sz="2800" dirty="0"/>
            </a:br>
            <a:r>
              <a:rPr lang="fr-FR" sz="2800" dirty="0"/>
              <a:t>4 objectifs:</a:t>
            </a:r>
          </a:p>
        </p:txBody>
      </p:sp>
      <p:sp>
        <p:nvSpPr>
          <p:cNvPr id="4" name="Google Shape;380;p43">
            <a:extLst>
              <a:ext uri="{FF2B5EF4-FFF2-40B4-BE49-F238E27FC236}">
                <a16:creationId xmlns:a16="http://schemas.microsoft.com/office/drawing/2014/main" id="{AE62AB78-D876-9559-2A1D-FAE581F6C49E}"/>
              </a:ext>
            </a:extLst>
          </p:cNvPr>
          <p:cNvSpPr/>
          <p:nvPr/>
        </p:nvSpPr>
        <p:spPr>
          <a:xfrm rot="5400000">
            <a:off x="-2415525" y="2022000"/>
            <a:ext cx="4813800" cy="3312900"/>
          </a:xfrm>
          <a:prstGeom prst="blockArc">
            <a:avLst>
              <a:gd name="adj1" fmla="val 10814498"/>
              <a:gd name="adj2" fmla="val 4070"/>
              <a:gd name="adj3" fmla="val 15611"/>
            </a:avLst>
          </a:prstGeom>
          <a:solidFill>
            <a:srgbClr val="0000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CACA36-FC73-B2A8-D57D-83C0AE719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8" y="1937491"/>
            <a:ext cx="473528" cy="473528"/>
          </a:xfrm>
          <a:prstGeom prst="rect">
            <a:avLst/>
          </a:prstGeom>
        </p:spPr>
      </p:pic>
      <p:sp>
        <p:nvSpPr>
          <p:cNvPr id="7" name="Google Shape;3974;p39">
            <a:extLst>
              <a:ext uri="{FF2B5EF4-FFF2-40B4-BE49-F238E27FC236}">
                <a16:creationId xmlns:a16="http://schemas.microsoft.com/office/drawing/2014/main" id="{37040488-EBD2-B194-6C66-EA5A066DC4A6}"/>
              </a:ext>
            </a:extLst>
          </p:cNvPr>
          <p:cNvSpPr/>
          <p:nvPr/>
        </p:nvSpPr>
        <p:spPr>
          <a:xfrm>
            <a:off x="1167808" y="3101677"/>
            <a:ext cx="396589" cy="319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3968;p39">
            <a:extLst>
              <a:ext uri="{FF2B5EF4-FFF2-40B4-BE49-F238E27FC236}">
                <a16:creationId xmlns:a16="http://schemas.microsoft.com/office/drawing/2014/main" id="{C959F229-3DCE-C34B-F9E8-D783E0E3453E}"/>
              </a:ext>
            </a:extLst>
          </p:cNvPr>
          <p:cNvSpPr/>
          <p:nvPr/>
        </p:nvSpPr>
        <p:spPr>
          <a:xfrm>
            <a:off x="601436" y="5105930"/>
            <a:ext cx="473528" cy="3800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AFF000-B633-4C26-DEFA-F9C7FEB54AA7}"/>
              </a:ext>
            </a:extLst>
          </p:cNvPr>
          <p:cNvSpPr txBox="1"/>
          <p:nvPr/>
        </p:nvSpPr>
        <p:spPr>
          <a:xfrm>
            <a:off x="714354" y="2320058"/>
            <a:ext cx="741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fr-FR" sz="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Centre de ressources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BB39F18-7842-E969-C85A-2FEABEA3DBDB}"/>
              </a:ext>
            </a:extLst>
          </p:cNvPr>
          <p:cNvSpPr txBox="1"/>
          <p:nvPr/>
        </p:nvSpPr>
        <p:spPr>
          <a:xfrm>
            <a:off x="-197057" y="5468005"/>
            <a:ext cx="16698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fr-FR" sz="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Démarche évaluative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D0CA07-D7ED-37EF-BB38-5D4C4FB6FEA1}"/>
              </a:ext>
            </a:extLst>
          </p:cNvPr>
          <p:cNvSpPr txBox="1"/>
          <p:nvPr/>
        </p:nvSpPr>
        <p:spPr>
          <a:xfrm>
            <a:off x="1028873" y="3397197"/>
            <a:ext cx="71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fr-FR" sz="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Montée en compétences des  Territoires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7D290C8D-156C-DC22-F51B-61E922218246}"/>
              </a:ext>
            </a:extLst>
          </p:cNvPr>
          <p:cNvSpPr txBox="1">
            <a:spLocks/>
          </p:cNvSpPr>
          <p:nvPr/>
        </p:nvSpPr>
        <p:spPr>
          <a:xfrm>
            <a:off x="1305737" y="1793478"/>
            <a:ext cx="9827598" cy="83192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Wingdings" panose="05000000000000000000" pitchFamily="2" charset="2"/>
              <a:buChar char="à"/>
              <a:defRPr sz="20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b="1" dirty="0">
                <a:latin typeface="Source Sans Pro"/>
                <a:ea typeface="Source Sans Pro"/>
              </a:rPr>
              <a:t>Promouvoir </a:t>
            </a:r>
            <a:r>
              <a:rPr lang="fr-FR" sz="2000" dirty="0">
                <a:latin typeface="Source Sans Pro"/>
                <a:ea typeface="Source Sans Pro"/>
              </a:rPr>
              <a:t>l’habitat inclusif et, plus largement, les habitats accompagnés, partagés et insérés dans la vie locale (API) </a:t>
            </a:r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986F2EBB-DBA5-A024-2861-FDBFEA182E9D}"/>
              </a:ext>
            </a:extLst>
          </p:cNvPr>
          <p:cNvSpPr txBox="1">
            <a:spLocks/>
          </p:cNvSpPr>
          <p:nvPr/>
        </p:nvSpPr>
        <p:spPr>
          <a:xfrm>
            <a:off x="1182201" y="5218866"/>
            <a:ext cx="9827598" cy="534295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Wingdings" panose="05000000000000000000" pitchFamily="2" charset="2"/>
              <a:buChar char="à"/>
              <a:defRPr sz="20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dirty="0">
                <a:latin typeface="Source Sans Pro"/>
                <a:ea typeface="Source Sans Pro"/>
              </a:rPr>
              <a:t>Mesurer et analyser </a:t>
            </a:r>
            <a:r>
              <a:rPr lang="fr-FR" sz="2000" dirty="0">
                <a:latin typeface="Source Sans Pro"/>
                <a:ea typeface="Source Sans Pro"/>
              </a:rPr>
              <a:t>l’impact de l’habitat API</a:t>
            </a:r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8773331A-8C67-8D28-4343-30F3B6C85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286" y="2935582"/>
            <a:ext cx="9827598" cy="831921"/>
          </a:xfrm>
        </p:spPr>
        <p:txBody>
          <a:bodyPr vert="horz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b="1" dirty="0">
                <a:latin typeface="Source Sans Pro"/>
                <a:ea typeface="Source Sans Pro"/>
              </a:rPr>
              <a:t>Sensibiliser </a:t>
            </a:r>
            <a:r>
              <a:rPr lang="fr-FR" sz="2000" dirty="0">
                <a:latin typeface="Source Sans Pro"/>
                <a:ea typeface="Source Sans Pro"/>
              </a:rPr>
              <a:t>et </a:t>
            </a:r>
            <a:r>
              <a:rPr lang="fr-FR" b="1" dirty="0">
                <a:latin typeface="Source Sans Pro"/>
                <a:ea typeface="Source Sans Pro"/>
              </a:rPr>
              <a:t>accompagner</a:t>
            </a:r>
            <a:r>
              <a:rPr lang="fr-FR" sz="2000" dirty="0">
                <a:latin typeface="Source Sans Pro"/>
                <a:ea typeface="Source Sans Pro"/>
              </a:rPr>
              <a:t> la montée en compétences de l’ensemble </a:t>
            </a:r>
            <a:br>
              <a:rPr lang="fr-FR" sz="2000" dirty="0">
                <a:latin typeface="Source Sans Pro"/>
                <a:ea typeface="Source Sans Pro"/>
              </a:rPr>
            </a:br>
            <a:r>
              <a:rPr lang="fr-FR" sz="2000" dirty="0">
                <a:latin typeface="Source Sans Pro"/>
                <a:ea typeface="Source Sans Pro"/>
              </a:rPr>
              <a:t>des acteurs territoriaux en leur apportant une information utile et adaptée</a:t>
            </a:r>
          </a:p>
        </p:txBody>
      </p:sp>
      <p:pic>
        <p:nvPicPr>
          <p:cNvPr id="22" name="Image 2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35AC4C4E-24BC-3C12-55A0-C6F86F819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5" y="4067830"/>
            <a:ext cx="537508" cy="53750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26F7BF3-F64E-4734-9B7D-F87D4AA2C1BD}"/>
              </a:ext>
            </a:extLst>
          </p:cNvPr>
          <p:cNvSpPr txBox="1"/>
          <p:nvPr/>
        </p:nvSpPr>
        <p:spPr>
          <a:xfrm>
            <a:off x="921476" y="4522622"/>
            <a:ext cx="645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fr-FR" sz="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Comité d’orientation</a:t>
            </a:r>
          </a:p>
        </p:txBody>
      </p:sp>
      <p:sp>
        <p:nvSpPr>
          <p:cNvPr id="24" name="Espace réservé du contenu 1">
            <a:extLst>
              <a:ext uri="{FF2B5EF4-FFF2-40B4-BE49-F238E27FC236}">
                <a16:creationId xmlns:a16="http://schemas.microsoft.com/office/drawing/2014/main" id="{B47FA941-6C66-ECF9-1B21-BBBD3C6F5DD5}"/>
              </a:ext>
            </a:extLst>
          </p:cNvPr>
          <p:cNvSpPr txBox="1">
            <a:spLocks/>
          </p:cNvSpPr>
          <p:nvPr/>
        </p:nvSpPr>
        <p:spPr>
          <a:xfrm>
            <a:off x="1718286" y="4077686"/>
            <a:ext cx="9827598" cy="83099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Wingdings" panose="05000000000000000000" pitchFamily="2" charset="2"/>
              <a:buChar char="à"/>
              <a:defRPr sz="20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b="1" dirty="0">
                <a:latin typeface="Source Sans Pro"/>
                <a:ea typeface="Source Sans Pro"/>
              </a:rPr>
              <a:t>Orienter </a:t>
            </a:r>
            <a:r>
              <a:rPr lang="fr-FR" sz="2000" dirty="0">
                <a:latin typeface="Source Sans Pro"/>
                <a:ea typeface="Source Sans Pro"/>
              </a:rPr>
              <a:t>les porteurs de projets vers les partenaires à même de les accompagner </a:t>
            </a:r>
            <a:br>
              <a:rPr lang="fr-FR" sz="2000" dirty="0">
                <a:latin typeface="Source Sans Pro"/>
                <a:ea typeface="Source Sans Pro"/>
              </a:rPr>
            </a:br>
            <a:r>
              <a:rPr lang="fr-FR" sz="2000" dirty="0">
                <a:latin typeface="Source Sans Pro"/>
                <a:ea typeface="Source Sans Pro"/>
              </a:rPr>
              <a:t>et les financer à chaque étape de leur projet (émergence, construction, exploitation…):</a:t>
            </a:r>
            <a:endParaRPr lang="fr-FR" sz="2000" b="1" dirty="0"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2571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0;p43">
            <a:extLst>
              <a:ext uri="{FF2B5EF4-FFF2-40B4-BE49-F238E27FC236}">
                <a16:creationId xmlns:a16="http://schemas.microsoft.com/office/drawing/2014/main" id="{AE62AB78-D876-9559-2A1D-FAE581F6C49E}"/>
              </a:ext>
            </a:extLst>
          </p:cNvPr>
          <p:cNvSpPr/>
          <p:nvPr/>
        </p:nvSpPr>
        <p:spPr>
          <a:xfrm rot="5400000">
            <a:off x="-2415525" y="2022000"/>
            <a:ext cx="4813800" cy="3312900"/>
          </a:xfrm>
          <a:prstGeom prst="blockArc">
            <a:avLst>
              <a:gd name="adj1" fmla="val 10814498"/>
              <a:gd name="adj2" fmla="val 4070"/>
              <a:gd name="adj3" fmla="val 15611"/>
            </a:avLst>
          </a:prstGeom>
          <a:solidFill>
            <a:srgbClr val="0000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CACA36-FC73-B2A8-D57D-83C0AE719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8" y="1937491"/>
            <a:ext cx="473528" cy="473528"/>
          </a:xfrm>
          <a:prstGeom prst="rect">
            <a:avLst/>
          </a:prstGeom>
        </p:spPr>
      </p:pic>
      <p:sp>
        <p:nvSpPr>
          <p:cNvPr id="7" name="Google Shape;3974;p39">
            <a:extLst>
              <a:ext uri="{FF2B5EF4-FFF2-40B4-BE49-F238E27FC236}">
                <a16:creationId xmlns:a16="http://schemas.microsoft.com/office/drawing/2014/main" id="{37040488-EBD2-B194-6C66-EA5A066DC4A6}"/>
              </a:ext>
            </a:extLst>
          </p:cNvPr>
          <p:cNvSpPr/>
          <p:nvPr/>
        </p:nvSpPr>
        <p:spPr>
          <a:xfrm>
            <a:off x="1167808" y="3101677"/>
            <a:ext cx="396589" cy="319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3968;p39">
            <a:extLst>
              <a:ext uri="{FF2B5EF4-FFF2-40B4-BE49-F238E27FC236}">
                <a16:creationId xmlns:a16="http://schemas.microsoft.com/office/drawing/2014/main" id="{C959F229-3DCE-C34B-F9E8-D783E0E3453E}"/>
              </a:ext>
            </a:extLst>
          </p:cNvPr>
          <p:cNvSpPr/>
          <p:nvPr/>
        </p:nvSpPr>
        <p:spPr>
          <a:xfrm>
            <a:off x="601436" y="5105930"/>
            <a:ext cx="473528" cy="3800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AFF000-B633-4C26-DEFA-F9C7FEB54AA7}"/>
              </a:ext>
            </a:extLst>
          </p:cNvPr>
          <p:cNvSpPr txBox="1"/>
          <p:nvPr/>
        </p:nvSpPr>
        <p:spPr>
          <a:xfrm>
            <a:off x="714354" y="2320058"/>
            <a:ext cx="741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fr-FR" sz="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Centre de ressources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BB39F18-7842-E969-C85A-2FEABEA3DBDB}"/>
              </a:ext>
            </a:extLst>
          </p:cNvPr>
          <p:cNvSpPr txBox="1"/>
          <p:nvPr/>
        </p:nvSpPr>
        <p:spPr>
          <a:xfrm>
            <a:off x="-197057" y="5468005"/>
            <a:ext cx="16698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fr-FR" sz="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Démarche évaluative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D0CA07-D7ED-37EF-BB38-5D4C4FB6FEA1}"/>
              </a:ext>
            </a:extLst>
          </p:cNvPr>
          <p:cNvSpPr txBox="1"/>
          <p:nvPr/>
        </p:nvSpPr>
        <p:spPr>
          <a:xfrm>
            <a:off x="1028873" y="3397197"/>
            <a:ext cx="71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fr-FR" sz="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Montée en compétences des  Territoires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7D290C8D-156C-DC22-F51B-61E922218246}"/>
              </a:ext>
            </a:extLst>
          </p:cNvPr>
          <p:cNvSpPr txBox="1">
            <a:spLocks/>
          </p:cNvSpPr>
          <p:nvPr/>
        </p:nvSpPr>
        <p:spPr>
          <a:xfrm>
            <a:off x="1305737" y="1793478"/>
            <a:ext cx="9827598" cy="95410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Wingdings" panose="05000000000000000000" pitchFamily="2" charset="2"/>
              <a:buChar char="à"/>
              <a:defRPr sz="20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b="1" dirty="0">
                <a:latin typeface="Source Sans Pro"/>
                <a:ea typeface="Source Sans Pro"/>
              </a:rPr>
              <a:t>Promouvoir: une association </a:t>
            </a:r>
            <a:r>
              <a:rPr lang="fr-FR" b="1">
                <a:latin typeface="Source Sans Pro"/>
                <a:ea typeface="Source Sans Pro"/>
              </a:rPr>
              <a:t>porteuse d’acteurs </a:t>
            </a:r>
            <a:r>
              <a:rPr lang="fr-FR" b="1" dirty="0">
                <a:latin typeface="Source Sans Pro"/>
                <a:ea typeface="Source Sans Pro"/>
              </a:rPr>
              <a:t>complémentaires</a:t>
            </a:r>
            <a:endParaRPr lang="fr-FR" sz="2000" dirty="0">
              <a:latin typeface="Source Sans Pro"/>
              <a:ea typeface="Source Sans Pro"/>
            </a:endParaRPr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986F2EBB-DBA5-A024-2861-FDBFEA182E9D}"/>
              </a:ext>
            </a:extLst>
          </p:cNvPr>
          <p:cNvSpPr txBox="1">
            <a:spLocks/>
          </p:cNvSpPr>
          <p:nvPr/>
        </p:nvSpPr>
        <p:spPr>
          <a:xfrm>
            <a:off x="1182201" y="5218866"/>
            <a:ext cx="9827598" cy="534295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Wingdings" panose="05000000000000000000" pitchFamily="2" charset="2"/>
              <a:buChar char="à"/>
              <a:defRPr sz="20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dirty="0">
                <a:latin typeface="Source Sans Pro"/>
                <a:ea typeface="Source Sans Pro"/>
              </a:rPr>
              <a:t>Mesurer et analyser: un outil de mesure</a:t>
            </a:r>
            <a:endParaRPr lang="fr-FR" sz="2000" dirty="0">
              <a:latin typeface="Source Sans Pro"/>
              <a:ea typeface="Source Sans Pro"/>
            </a:endParaRPr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8773331A-8C67-8D28-4343-30F3B6C85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286" y="2935582"/>
            <a:ext cx="9827598" cy="523220"/>
          </a:xfrm>
        </p:spPr>
        <p:txBody>
          <a:bodyPr vert="horz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b="1" dirty="0">
                <a:latin typeface="Source Sans Pro"/>
                <a:ea typeface="Source Sans Pro"/>
              </a:rPr>
              <a:t>Sensibiliser </a:t>
            </a:r>
            <a:r>
              <a:rPr lang="fr-FR" sz="2000" dirty="0">
                <a:latin typeface="Source Sans Pro"/>
                <a:ea typeface="Source Sans Pro"/>
              </a:rPr>
              <a:t>et </a:t>
            </a:r>
            <a:r>
              <a:rPr lang="fr-FR" b="1" dirty="0">
                <a:latin typeface="Source Sans Pro"/>
                <a:ea typeface="Source Sans Pro"/>
              </a:rPr>
              <a:t>accompagner : Un comité d’expert</a:t>
            </a:r>
            <a:endParaRPr lang="fr-FR" sz="2000" dirty="0">
              <a:latin typeface="Source Sans Pro"/>
              <a:ea typeface="Source Sans Pro"/>
            </a:endParaRPr>
          </a:p>
        </p:txBody>
      </p:sp>
      <p:pic>
        <p:nvPicPr>
          <p:cNvPr id="22" name="Image 2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35AC4C4E-24BC-3C12-55A0-C6F86F819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5" y="4067830"/>
            <a:ext cx="537508" cy="53750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26F7BF3-F64E-4734-9B7D-F87D4AA2C1BD}"/>
              </a:ext>
            </a:extLst>
          </p:cNvPr>
          <p:cNvSpPr txBox="1"/>
          <p:nvPr/>
        </p:nvSpPr>
        <p:spPr>
          <a:xfrm>
            <a:off x="921476" y="4522622"/>
            <a:ext cx="645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fr-FR" sz="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Comité d’orientation</a:t>
            </a:r>
          </a:p>
        </p:txBody>
      </p:sp>
      <p:sp>
        <p:nvSpPr>
          <p:cNvPr id="24" name="Espace réservé du contenu 1">
            <a:extLst>
              <a:ext uri="{FF2B5EF4-FFF2-40B4-BE49-F238E27FC236}">
                <a16:creationId xmlns:a16="http://schemas.microsoft.com/office/drawing/2014/main" id="{B47FA941-6C66-ECF9-1B21-BBBD3C6F5DD5}"/>
              </a:ext>
            </a:extLst>
          </p:cNvPr>
          <p:cNvSpPr txBox="1">
            <a:spLocks/>
          </p:cNvSpPr>
          <p:nvPr/>
        </p:nvSpPr>
        <p:spPr>
          <a:xfrm>
            <a:off x="1718286" y="4077686"/>
            <a:ext cx="9827598" cy="523220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Wingdings" panose="05000000000000000000" pitchFamily="2" charset="2"/>
              <a:buChar char="à"/>
              <a:defRPr sz="20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b="1" dirty="0">
                <a:latin typeface="Source Sans Pro"/>
                <a:ea typeface="Source Sans Pro"/>
              </a:rPr>
              <a:t>Orienter : un comité d’orientation</a:t>
            </a:r>
            <a:endParaRPr lang="fr-FR" sz="2000" b="1" dirty="0">
              <a:latin typeface="Source Sans Pro"/>
              <a:ea typeface="Source Sans Pro"/>
            </a:endParaRP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0F48EFCD-0F1B-891E-6D21-B916489B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96"/>
            <a:ext cx="11353800" cy="1634444"/>
          </a:xfrm>
        </p:spPr>
        <p:txBody>
          <a:bodyPr>
            <a:noAutofit/>
          </a:bodyPr>
          <a:lstStyle/>
          <a:p>
            <a:r>
              <a:rPr lang="fr-FR" sz="2800" dirty="0"/>
              <a:t>L’association hapi, un outil au service des acteurs de l’habitat API favorisant le partage de pratiques pour accélérer l’émergence des projets: une équipe et des outils</a:t>
            </a:r>
          </a:p>
        </p:txBody>
      </p:sp>
    </p:spTree>
    <p:extLst>
      <p:ext uri="{BB962C8B-B14F-4D97-AF65-F5344CB8AC3E}">
        <p14:creationId xmlns:p14="http://schemas.microsoft.com/office/powerpoint/2010/main" val="1662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F5F22DC-CBA0-C201-9827-18B4D553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4797"/>
            <a:ext cx="12185477" cy="638654"/>
          </a:xfrm>
        </p:spPr>
        <p:txBody>
          <a:bodyPr>
            <a:noAutofit/>
          </a:bodyPr>
          <a:lstStyle/>
          <a:p>
            <a:r>
              <a:rPr lang="fr-FR" sz="2600" dirty="0"/>
              <a:t> Un </a:t>
            </a:r>
            <a:r>
              <a:rPr lang="fr-FR" sz="2600" b="1" dirty="0"/>
              <a:t>Comité d’orientation</a:t>
            </a:r>
            <a:r>
              <a:rPr lang="fr-FR" sz="2600" dirty="0"/>
              <a:t>, les membres</a:t>
            </a:r>
          </a:p>
        </p:txBody>
      </p:sp>
      <p:sp>
        <p:nvSpPr>
          <p:cNvPr id="24" name="Bulle narrative : rectangle à coins arrondis 23">
            <a:extLst>
              <a:ext uri="{FF2B5EF4-FFF2-40B4-BE49-F238E27FC236}">
                <a16:creationId xmlns:a16="http://schemas.microsoft.com/office/drawing/2014/main" id="{8CECF0C9-563E-CA0A-6D29-457A69B0E5FB}"/>
              </a:ext>
            </a:extLst>
          </p:cNvPr>
          <p:cNvSpPr/>
          <p:nvPr/>
        </p:nvSpPr>
        <p:spPr>
          <a:xfrm>
            <a:off x="9396103" y="4869438"/>
            <a:ext cx="2694877" cy="1856792"/>
          </a:xfrm>
          <a:prstGeom prst="wedgeRoundRectCallout">
            <a:avLst>
              <a:gd name="adj1" fmla="val -65999"/>
              <a:gd name="adj2" fmla="val -29943"/>
              <a:gd name="adj3" fmla="val 16667"/>
            </a:avLst>
          </a:prstGeom>
          <a:solidFill>
            <a:srgbClr val="C9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fr-F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Comité national ouvert pour permettre à des acteurs de l’écosystème non-membres de participer à la dynamique, en fonction des sujets qui seront abordés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05DD53-8DA5-D2A1-07CD-F6A6FD08BE9D}"/>
              </a:ext>
            </a:extLst>
          </p:cNvPr>
          <p:cNvGrpSpPr/>
          <p:nvPr/>
        </p:nvGrpSpPr>
        <p:grpSpPr>
          <a:xfrm>
            <a:off x="11067123" y="131770"/>
            <a:ext cx="1200440" cy="751099"/>
            <a:chOff x="5924" y="3014408"/>
            <a:chExt cx="1200440" cy="751099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BE78D78-B8BE-66ED-F4A9-55083A1B33B1}"/>
                </a:ext>
              </a:extLst>
            </p:cNvPr>
            <p:cNvSpPr txBox="1"/>
            <p:nvPr/>
          </p:nvSpPr>
          <p:spPr>
            <a:xfrm>
              <a:off x="5924" y="3303842"/>
              <a:ext cx="12004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991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Comités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991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991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d’orientation</a:t>
              </a:r>
              <a:endParaRPr lang="fr-FR" sz="1600" i="1" dirty="0">
                <a:solidFill>
                  <a:srgbClr val="C99100"/>
                </a:solidFill>
              </a:endParaRPr>
            </a:p>
          </p:txBody>
        </p:sp>
        <p:pic>
          <p:nvPicPr>
            <p:cNvPr id="8" name="Image 7" descr="Une image contenant clipart&#10;&#10;Description générée automatiquement">
              <a:extLst>
                <a:ext uri="{FF2B5EF4-FFF2-40B4-BE49-F238E27FC236}">
                  <a16:creationId xmlns:a16="http://schemas.microsoft.com/office/drawing/2014/main" id="{ED2506B9-0293-02BE-20F8-D2FC5C318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50" y="3014408"/>
              <a:ext cx="292388" cy="292388"/>
            </a:xfrm>
            <a:prstGeom prst="rect">
              <a:avLst/>
            </a:prstGeom>
            <a:solidFill>
              <a:srgbClr val="C99100"/>
            </a:solidFill>
          </p:spPr>
        </p:pic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55150730-F6F6-E0D4-A039-C1F8439B6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18685" r="21067" b="18127"/>
          <a:stretch/>
        </p:blipFill>
        <p:spPr bwMode="auto">
          <a:xfrm>
            <a:off x="982662" y="3964235"/>
            <a:ext cx="2045000" cy="6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99A59D2-E683-66A5-9CF8-9074760F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43" y="1668293"/>
            <a:ext cx="799761" cy="79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'Assurance Retraite, Sécurité sociale (retour à l'accueil)">
            <a:extLst>
              <a:ext uri="{FF2B5EF4-FFF2-40B4-BE49-F238E27FC236}">
                <a16:creationId xmlns:a16="http://schemas.microsoft.com/office/drawing/2014/main" id="{CBFE7E49-0B75-C57A-1BF1-19171BF4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98" y="1454840"/>
            <a:ext cx="1783148" cy="6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96209F5-B58D-ABF5-95D7-B50E008BC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t="20410" r="23291" b="18841"/>
          <a:stretch/>
        </p:blipFill>
        <p:spPr bwMode="auto">
          <a:xfrm>
            <a:off x="1308803" y="2692640"/>
            <a:ext cx="1392717" cy="7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DB1BC3D-28CC-0D4C-5415-9D46E9D8D1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32" y="1199996"/>
            <a:ext cx="1392716" cy="766182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24B74CF-F8B9-B96E-E0D9-6371AD54C9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66"/>
          <a:stretch/>
        </p:blipFill>
        <p:spPr>
          <a:xfrm>
            <a:off x="4679143" y="5465004"/>
            <a:ext cx="2004247" cy="579583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809CE4F-7F94-F81D-D416-30BE14107C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0" y="4869438"/>
            <a:ext cx="1973795" cy="749810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03A821-A6FA-C1FD-F8A4-3E4902B9582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r="7899"/>
          <a:stretch/>
        </p:blipFill>
        <p:spPr>
          <a:xfrm>
            <a:off x="8574856" y="3943355"/>
            <a:ext cx="1784270" cy="89318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9B6499-13BE-730F-7991-C4BC91964E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817" y="1190407"/>
            <a:ext cx="1805340" cy="73260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EB311FE-8233-38AB-D5B1-04C271AAE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0"/>
          <a:stretch/>
        </p:blipFill>
        <p:spPr bwMode="auto">
          <a:xfrm>
            <a:off x="1715439" y="5005495"/>
            <a:ext cx="2465288" cy="4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29537DC-8D2F-7AC1-1544-852F35331C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50523" y="2906735"/>
            <a:ext cx="908603" cy="9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78050DF-C5AD-B261-5AE6-F3AF2046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365126"/>
            <a:ext cx="10371137" cy="561150"/>
          </a:xfrm>
        </p:spPr>
        <p:txBody>
          <a:bodyPr>
            <a:noAutofit/>
          </a:bodyPr>
          <a:lstStyle/>
          <a:p>
            <a:r>
              <a:rPr lang="fr-FR" sz="2600" dirty="0"/>
              <a:t>Le Comité d’Orientation d’hapi a pour mandat d’aiguiller les porteurs de projet  vers les bons partenaires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C11941-949A-9A15-2F81-FED7EA99A06E}"/>
              </a:ext>
            </a:extLst>
          </p:cNvPr>
          <p:cNvSpPr txBox="1"/>
          <p:nvPr/>
        </p:nvSpPr>
        <p:spPr>
          <a:xfrm>
            <a:off x="1668514" y="1163474"/>
            <a:ext cx="103711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991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ORIENTER ET SOUTENIR LES PORTEURS DE PROJETS</a:t>
            </a:r>
            <a:r>
              <a:rPr lang="fr-FR" dirty="0">
                <a:solidFill>
                  <a:srgbClr val="C991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br>
              <a:rPr lang="fr-FR" dirty="0">
                <a:solidFill>
                  <a:srgbClr val="C991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depuis l’amont (passer de l’idée au projet) jusqu’à l’aval (passer du projet à la réalisation), </a:t>
            </a:r>
            <a:br>
              <a:rPr lang="fr-F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vers les interlocuteurs pertinents en matière de conseils, d’ingénierie, d’aide au montage et de financement, </a:t>
            </a:r>
            <a:br>
              <a:rPr lang="fr-F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 synergie avec les dispositifs locaux et/ou nationaux existants </a:t>
            </a:r>
            <a:b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1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(Dispositif Local d’Accompagnement, Programmes Action Cœur de ville et Petites villes de demain, Fonds d’Investissement au Développement de l’Economie Sociale et Solidaire, Incubateurs, fonds dédiés à la politique de la ville, Fonds d’appui pour des territoires innovants séniors, …)  </a:t>
            </a:r>
            <a:endParaRPr lang="fr-FR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Google Shape;4361;p42">
            <a:extLst>
              <a:ext uri="{FF2B5EF4-FFF2-40B4-BE49-F238E27FC236}">
                <a16:creationId xmlns:a16="http://schemas.microsoft.com/office/drawing/2014/main" id="{14F2B2BD-782D-54F8-423E-6A0FC7D4DE52}"/>
              </a:ext>
            </a:extLst>
          </p:cNvPr>
          <p:cNvSpPr/>
          <p:nvPr/>
        </p:nvSpPr>
        <p:spPr>
          <a:xfrm>
            <a:off x="1070253" y="1206362"/>
            <a:ext cx="427581" cy="427670"/>
          </a:xfrm>
          <a:custGeom>
            <a:avLst/>
            <a:gdLst/>
            <a:ahLst/>
            <a:cxnLst/>
            <a:rect l="l" t="t" r="r" b="b"/>
            <a:pathLst>
              <a:path w="590" h="589" extrusionOk="0"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2"/>
                  <a:pt x="0" y="294"/>
                </a:cubicBezTo>
                <a:cubicBezTo>
                  <a:pt x="0" y="456"/>
                  <a:pt x="133" y="588"/>
                  <a:pt x="295" y="588"/>
                </a:cubicBezTo>
                <a:cubicBezTo>
                  <a:pt x="457" y="588"/>
                  <a:pt x="589" y="456"/>
                  <a:pt x="589" y="294"/>
                </a:cubicBezTo>
                <a:cubicBezTo>
                  <a:pt x="589" y="132"/>
                  <a:pt x="457" y="0"/>
                  <a:pt x="295" y="0"/>
                </a:cubicBezTo>
                <a:close/>
                <a:moveTo>
                  <a:pt x="324" y="544"/>
                </a:moveTo>
                <a:lnTo>
                  <a:pt x="324" y="544"/>
                </a:lnTo>
                <a:cubicBezTo>
                  <a:pt x="324" y="456"/>
                  <a:pt x="324" y="456"/>
                  <a:pt x="324" y="456"/>
                </a:cubicBezTo>
                <a:cubicBezTo>
                  <a:pt x="324" y="441"/>
                  <a:pt x="310" y="426"/>
                  <a:pt x="295" y="426"/>
                </a:cubicBezTo>
                <a:cubicBezTo>
                  <a:pt x="295" y="426"/>
                  <a:pt x="280" y="441"/>
                  <a:pt x="280" y="456"/>
                </a:cubicBezTo>
                <a:cubicBezTo>
                  <a:pt x="280" y="544"/>
                  <a:pt x="280" y="544"/>
                  <a:pt x="280" y="544"/>
                </a:cubicBezTo>
                <a:cubicBezTo>
                  <a:pt x="148" y="544"/>
                  <a:pt x="59" y="441"/>
                  <a:pt x="45" y="309"/>
                </a:cubicBezTo>
                <a:cubicBezTo>
                  <a:pt x="148" y="309"/>
                  <a:pt x="148" y="309"/>
                  <a:pt x="148" y="309"/>
                </a:cubicBezTo>
                <a:cubicBezTo>
                  <a:pt x="148" y="309"/>
                  <a:pt x="162" y="309"/>
                  <a:pt x="162" y="294"/>
                </a:cubicBezTo>
                <a:cubicBezTo>
                  <a:pt x="162" y="279"/>
                  <a:pt x="148" y="279"/>
                  <a:pt x="148" y="279"/>
                </a:cubicBezTo>
                <a:cubicBezTo>
                  <a:pt x="45" y="279"/>
                  <a:pt x="45" y="279"/>
                  <a:pt x="45" y="279"/>
                </a:cubicBezTo>
                <a:cubicBezTo>
                  <a:pt x="59" y="147"/>
                  <a:pt x="148" y="44"/>
                  <a:pt x="280" y="44"/>
                </a:cubicBezTo>
                <a:cubicBezTo>
                  <a:pt x="280" y="132"/>
                  <a:pt x="280" y="132"/>
                  <a:pt x="280" y="132"/>
                </a:cubicBezTo>
                <a:cubicBezTo>
                  <a:pt x="280" y="147"/>
                  <a:pt x="295" y="162"/>
                  <a:pt x="295" y="162"/>
                </a:cubicBezTo>
                <a:cubicBezTo>
                  <a:pt x="310" y="162"/>
                  <a:pt x="324" y="147"/>
                  <a:pt x="324" y="132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442" y="44"/>
                  <a:pt x="545" y="147"/>
                  <a:pt x="560" y="279"/>
                </a:cubicBezTo>
                <a:cubicBezTo>
                  <a:pt x="457" y="279"/>
                  <a:pt x="457" y="279"/>
                  <a:pt x="457" y="279"/>
                </a:cubicBezTo>
                <a:cubicBezTo>
                  <a:pt x="442" y="279"/>
                  <a:pt x="442" y="279"/>
                  <a:pt x="442" y="294"/>
                </a:cubicBezTo>
                <a:cubicBezTo>
                  <a:pt x="442" y="309"/>
                  <a:pt x="442" y="309"/>
                  <a:pt x="457" y="309"/>
                </a:cubicBezTo>
                <a:cubicBezTo>
                  <a:pt x="560" y="309"/>
                  <a:pt x="560" y="309"/>
                  <a:pt x="560" y="309"/>
                </a:cubicBezTo>
                <a:cubicBezTo>
                  <a:pt x="545" y="441"/>
                  <a:pt x="442" y="544"/>
                  <a:pt x="324" y="544"/>
                </a:cubicBezTo>
                <a:close/>
              </a:path>
            </a:pathLst>
          </a:custGeom>
          <a:solidFill>
            <a:srgbClr val="0000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044A32D-F253-42A6-9A5C-382F9162D1B1}"/>
              </a:ext>
            </a:extLst>
          </p:cNvPr>
          <p:cNvSpPr txBox="1"/>
          <p:nvPr/>
        </p:nvSpPr>
        <p:spPr>
          <a:xfrm>
            <a:off x="7886123" y="5049694"/>
            <a:ext cx="392741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991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198 projets </a:t>
            </a:r>
            <a:r>
              <a:rPr lang="fr-FR" sz="1600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passés en Comité</a:t>
            </a:r>
          </a:p>
          <a:p>
            <a:endParaRPr lang="fr-FR" sz="1600" dirty="0">
              <a:solidFill>
                <a:srgbClr val="43434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C991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Prochain Comité : </a:t>
            </a:r>
            <a:r>
              <a:rPr lang="fr-FR" sz="1600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Septembre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9FC2FE4-ECAE-42CF-8C25-D3B889592D41}"/>
              </a:ext>
            </a:extLst>
          </p:cNvPr>
          <p:cNvGrpSpPr/>
          <p:nvPr/>
        </p:nvGrpSpPr>
        <p:grpSpPr>
          <a:xfrm>
            <a:off x="11067123" y="131770"/>
            <a:ext cx="1200440" cy="751099"/>
            <a:chOff x="5924" y="3014408"/>
            <a:chExt cx="1200440" cy="751099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73DCE9B-FE78-2C80-A748-68DC035C9CE6}"/>
                </a:ext>
              </a:extLst>
            </p:cNvPr>
            <p:cNvSpPr txBox="1"/>
            <p:nvPr/>
          </p:nvSpPr>
          <p:spPr>
            <a:xfrm>
              <a:off x="5924" y="3303842"/>
              <a:ext cx="12004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991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Comités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991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991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d’orientation</a:t>
              </a:r>
              <a:endParaRPr lang="fr-FR" sz="1600" i="1" dirty="0">
                <a:solidFill>
                  <a:srgbClr val="C99100"/>
                </a:solidFill>
              </a:endParaRPr>
            </a:p>
          </p:txBody>
        </p:sp>
        <p:pic>
          <p:nvPicPr>
            <p:cNvPr id="24" name="Image 23" descr="Une image contenant clipart&#10;&#10;Description générée automatiquement">
              <a:extLst>
                <a:ext uri="{FF2B5EF4-FFF2-40B4-BE49-F238E27FC236}">
                  <a16:creationId xmlns:a16="http://schemas.microsoft.com/office/drawing/2014/main" id="{E580A123-2CAA-6569-C0DE-8206A9B9D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50" y="3014408"/>
              <a:ext cx="292388" cy="292388"/>
            </a:xfrm>
            <a:prstGeom prst="rect">
              <a:avLst/>
            </a:prstGeom>
            <a:solidFill>
              <a:srgbClr val="C99100"/>
            </a:solidFill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0C06994F-AB87-9A8C-975C-E4D4E735E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2413" y="4673362"/>
            <a:ext cx="695676" cy="730618"/>
          </a:xfrm>
          <a:prstGeom prst="rect">
            <a:avLst/>
          </a:prstGeom>
        </p:spPr>
      </p:pic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CD8D4D40-793E-EF54-FB3E-DE7BE26C94D6}"/>
              </a:ext>
            </a:extLst>
          </p:cNvPr>
          <p:cNvSpPr txBox="1">
            <a:spLocks/>
          </p:cNvSpPr>
          <p:nvPr/>
        </p:nvSpPr>
        <p:spPr>
          <a:xfrm>
            <a:off x="2086122" y="4911428"/>
            <a:ext cx="3843778" cy="269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Wingdings" panose="05000000000000000000" pitchFamily="2" charset="2"/>
              <a:buChar char="à"/>
              <a:defRPr sz="20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91"/>
              </a:buClr>
              <a:buNone/>
            </a:pPr>
            <a:r>
              <a:rPr lang="fr-FR" sz="1800" b="1" dirty="0">
                <a:solidFill>
                  <a:srgbClr val="C99100"/>
                </a:solidFill>
              </a:rPr>
              <a:t>Ce que le comité ne fait pas :</a:t>
            </a:r>
            <a:br>
              <a:rPr lang="fr-FR" sz="1800" b="1" dirty="0">
                <a:solidFill>
                  <a:srgbClr val="C99100"/>
                </a:solidFill>
              </a:rPr>
            </a:br>
            <a:r>
              <a:rPr lang="fr-FR" sz="1600" dirty="0">
                <a:cs typeface="Times New Roman" panose="02020603050405020304" pitchFamily="18" charset="0"/>
              </a:rPr>
              <a:t>Financer directement des projets </a:t>
            </a:r>
            <a:br>
              <a:rPr lang="fr-FR" sz="1600" dirty="0">
                <a:cs typeface="Times New Roman" panose="02020603050405020304" pitchFamily="18" charset="0"/>
              </a:rPr>
            </a:br>
            <a:r>
              <a:rPr lang="fr-FR" sz="1600" dirty="0">
                <a:cs typeface="Times New Roman" panose="02020603050405020304" pitchFamily="18" charset="0"/>
              </a:rPr>
              <a:t>ni même s’engager sur des financements</a:t>
            </a:r>
            <a:br>
              <a:rPr lang="fr-FR" sz="1600" dirty="0">
                <a:cs typeface="Times New Roman" panose="02020603050405020304" pitchFamily="18" charset="0"/>
              </a:rPr>
            </a:br>
            <a:r>
              <a:rPr lang="fr-FR" sz="1600" dirty="0">
                <a:cs typeface="Times New Roman" panose="02020603050405020304" pitchFamily="18" charset="0"/>
              </a:rPr>
              <a:t>(le comité ne préjuge pas de la décision des financeurs) </a:t>
            </a:r>
            <a:endParaRPr lang="fr-FR" sz="1600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085A5F5-2D9D-3D22-3F0C-51B81ED8C7CC}"/>
              </a:ext>
            </a:extLst>
          </p:cNvPr>
          <p:cNvCxnSpPr>
            <a:cxnSpLocks/>
          </p:cNvCxnSpPr>
          <p:nvPr/>
        </p:nvCxnSpPr>
        <p:spPr>
          <a:xfrm flipV="1">
            <a:off x="1742901" y="3296101"/>
            <a:ext cx="9801221" cy="14980"/>
          </a:xfrm>
          <a:prstGeom prst="straightConnector1">
            <a:avLst/>
          </a:prstGeom>
          <a:ln w="76200">
            <a:solidFill>
              <a:srgbClr val="0000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AF6DB314-E999-EB5F-8B54-DBF0CBF3C078}"/>
              </a:ext>
            </a:extLst>
          </p:cNvPr>
          <p:cNvSpPr/>
          <p:nvPr/>
        </p:nvSpPr>
        <p:spPr>
          <a:xfrm>
            <a:off x="2202395" y="3227105"/>
            <a:ext cx="167952" cy="16795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1A93A7-F360-A1A1-FAE5-7A6D53D45F23}"/>
              </a:ext>
            </a:extLst>
          </p:cNvPr>
          <p:cNvSpPr txBox="1"/>
          <p:nvPr/>
        </p:nvSpPr>
        <p:spPr>
          <a:xfrm>
            <a:off x="1566371" y="3421762"/>
            <a:ext cx="144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00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1. Les porteurs de projet soumettent leur projet au fil de l’eau </a:t>
            </a:r>
            <a:r>
              <a:rPr lang="fr-FR" sz="1000" dirty="0">
                <a:solidFill>
                  <a:srgbClr val="0000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(formulaire simple / 10 min)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5240A48-B015-07F9-A968-595B5CB91F68}"/>
              </a:ext>
            </a:extLst>
          </p:cNvPr>
          <p:cNvSpPr/>
          <p:nvPr/>
        </p:nvSpPr>
        <p:spPr>
          <a:xfrm>
            <a:off x="3987448" y="3231250"/>
            <a:ext cx="167952" cy="16795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D726827-330B-8B7D-C7F9-1D83C7D79DE5}"/>
              </a:ext>
            </a:extLst>
          </p:cNvPr>
          <p:cNvSpPr txBox="1"/>
          <p:nvPr/>
        </p:nvSpPr>
        <p:spPr>
          <a:xfrm>
            <a:off x="3351424" y="3425907"/>
            <a:ext cx="144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00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2. L’équipe hapi produit un avis d’orientation, grâce à la cartographie des financements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EE84B67-D91C-38C5-155B-E3A485810639}"/>
              </a:ext>
            </a:extLst>
          </p:cNvPr>
          <p:cNvSpPr/>
          <p:nvPr/>
        </p:nvSpPr>
        <p:spPr>
          <a:xfrm>
            <a:off x="5772501" y="3231250"/>
            <a:ext cx="167952" cy="16795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322FA57-881E-91E4-8135-E0A823A441BC}"/>
              </a:ext>
            </a:extLst>
          </p:cNvPr>
          <p:cNvSpPr txBox="1"/>
          <p:nvPr/>
        </p:nvSpPr>
        <p:spPr>
          <a:xfrm>
            <a:off x="5136477" y="3425907"/>
            <a:ext cx="144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00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3. Les avis d’orientation sont revus tous les 2/3 mois au comité d’orientation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E89887B-7A33-CA3A-668D-B1BEA8704C8B}"/>
              </a:ext>
            </a:extLst>
          </p:cNvPr>
          <p:cNvSpPr/>
          <p:nvPr/>
        </p:nvSpPr>
        <p:spPr>
          <a:xfrm>
            <a:off x="7557554" y="3244478"/>
            <a:ext cx="167952" cy="16795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44D756B-ED6C-B95D-D5CA-D1E27755571C}"/>
              </a:ext>
            </a:extLst>
          </p:cNvPr>
          <p:cNvSpPr txBox="1"/>
          <p:nvPr/>
        </p:nvSpPr>
        <p:spPr>
          <a:xfrm>
            <a:off x="6921530" y="3439135"/>
            <a:ext cx="144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00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4. L’équipe hapi met directement en relation le PP avec les financeurs pertinents, au niveau local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7269F27-D33D-3008-B275-C5D2A41B4D2D}"/>
              </a:ext>
            </a:extLst>
          </p:cNvPr>
          <p:cNvSpPr/>
          <p:nvPr/>
        </p:nvSpPr>
        <p:spPr>
          <a:xfrm>
            <a:off x="9088387" y="3197146"/>
            <a:ext cx="167952" cy="16795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BF4709E-945C-B05A-4D2F-71BEA64709F8}"/>
              </a:ext>
            </a:extLst>
          </p:cNvPr>
          <p:cNvSpPr txBox="1"/>
          <p:nvPr/>
        </p:nvSpPr>
        <p:spPr>
          <a:xfrm>
            <a:off x="8706582" y="3391803"/>
            <a:ext cx="1538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5. Les dossiers suivent ensuite leur cours avec chaque financeur ainsi que la conférence des financeurs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D4FE9BE-2712-5D44-A505-DA4FF67C251A}"/>
              </a:ext>
            </a:extLst>
          </p:cNvPr>
          <p:cNvSpPr/>
          <p:nvPr/>
        </p:nvSpPr>
        <p:spPr>
          <a:xfrm>
            <a:off x="10873442" y="3227105"/>
            <a:ext cx="167952" cy="16795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95BE8F3-D804-401A-B3FE-B52418D6BCBE}"/>
              </a:ext>
            </a:extLst>
          </p:cNvPr>
          <p:cNvSpPr txBox="1"/>
          <p:nvPr/>
        </p:nvSpPr>
        <p:spPr>
          <a:xfrm>
            <a:off x="10491637" y="3421762"/>
            <a:ext cx="15480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00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6. Un retour est demandé aux porteurs de projet afin d’améliorer le processus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188380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>
            <a:extLst>
              <a:ext uri="{FF2B5EF4-FFF2-40B4-BE49-F238E27FC236}">
                <a16:creationId xmlns:a16="http://schemas.microsoft.com/office/drawing/2014/main" id="{FF7B4140-1364-4E58-8FB3-5091911AB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52" y="1552128"/>
            <a:ext cx="631841" cy="6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L'Assurance Retraite, Sécurité sociale (retour à l'accueil)">
            <a:extLst>
              <a:ext uri="{FF2B5EF4-FFF2-40B4-BE49-F238E27FC236}">
                <a16:creationId xmlns:a16="http://schemas.microsoft.com/office/drawing/2014/main" id="{0126E0CB-EE6A-C1B9-19A8-FDFA1A00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29" y="3069047"/>
            <a:ext cx="1239986" cy="46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E328AAF-1423-BC67-81A6-075C62857F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26" y="3720789"/>
            <a:ext cx="1371699" cy="52108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4F7C69B3-DDFE-184C-DACF-20E1B3F66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676" y="1285428"/>
            <a:ext cx="1314450" cy="5334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F945C5F-C906-9437-C169-FAE3F575D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203" y="1219894"/>
            <a:ext cx="1328134" cy="85474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A7CA6DA2-1422-C1BF-0867-E20B403778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9082" y="2271429"/>
            <a:ext cx="1107812" cy="57908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AB89B6B-2630-6557-6E5E-2A7A2FCDD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3851" y="1529743"/>
            <a:ext cx="1566781" cy="55538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1E54EC6-4308-4711-A71A-654330C878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4713" y="4096751"/>
            <a:ext cx="1438275" cy="504825"/>
          </a:xfrm>
          <a:prstGeom prst="rect">
            <a:avLst/>
          </a:prstGeom>
        </p:spPr>
      </p:pic>
      <p:pic>
        <p:nvPicPr>
          <p:cNvPr id="41" name="Image 40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E63830-2175-BAD5-E903-12A3CD2595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r="7899"/>
          <a:stretch/>
        </p:blipFill>
        <p:spPr>
          <a:xfrm>
            <a:off x="7959554" y="4551321"/>
            <a:ext cx="1241786" cy="621623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384B72F-4A1C-F2BE-B0D7-77CA23F52B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2" y="5172944"/>
            <a:ext cx="690840" cy="696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A44236-14EA-0FE7-C614-D049010081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7114" y="2614306"/>
            <a:ext cx="995804" cy="6318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07447D3-8068-95EF-BA43-26A13B6F23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2114" y="4781756"/>
            <a:ext cx="1682998" cy="63869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7EEBA2F-3201-9CA9-0E9D-64FF2D378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0"/>
          <a:stretch/>
        </p:blipFill>
        <p:spPr bwMode="auto">
          <a:xfrm>
            <a:off x="4470628" y="5547414"/>
            <a:ext cx="2181120" cy="42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D9AB3F7B-9CAC-B8FD-A23D-49BFCFBB3CA2}"/>
              </a:ext>
            </a:extLst>
          </p:cNvPr>
          <p:cNvSpPr txBox="1">
            <a:spLocks/>
          </p:cNvSpPr>
          <p:nvPr/>
        </p:nvSpPr>
        <p:spPr>
          <a:xfrm>
            <a:off x="280206" y="494250"/>
            <a:ext cx="2961273" cy="638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9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fr-FR" sz="2000" i="1" dirty="0"/>
              <a:t>Les membres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93328E46-660E-8BB2-E0E5-797CC316428C}"/>
              </a:ext>
            </a:extLst>
          </p:cNvPr>
          <p:cNvSpPr txBox="1">
            <a:spLocks/>
          </p:cNvSpPr>
          <p:nvPr/>
        </p:nvSpPr>
        <p:spPr>
          <a:xfrm>
            <a:off x="261625" y="180096"/>
            <a:ext cx="10311907" cy="561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9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fr-FR" sz="2600" dirty="0"/>
              <a:t>Un </a:t>
            </a:r>
            <a:r>
              <a:rPr lang="fr-FR" sz="2600" b="1" dirty="0"/>
              <a:t>comité d’experts</a:t>
            </a:r>
          </a:p>
        </p:txBody>
      </p:sp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673FF6C-4CDA-7F61-ACCD-A16AD00AD7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48" y="2818693"/>
            <a:ext cx="2780678" cy="104275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2431ED8-8874-CBE3-ADA4-74FA0F3BB91B}"/>
              </a:ext>
            </a:extLst>
          </p:cNvPr>
          <p:cNvSpPr txBox="1"/>
          <p:nvPr/>
        </p:nvSpPr>
        <p:spPr>
          <a:xfrm>
            <a:off x="11067123" y="492455"/>
            <a:ext cx="120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Bilan 2022</a:t>
            </a:r>
            <a:endParaRPr lang="fr-FR" sz="1600" i="1" dirty="0">
              <a:solidFill>
                <a:srgbClr val="000091"/>
              </a:solidFill>
            </a:endParaRPr>
          </a:p>
        </p:txBody>
      </p:sp>
      <p:pic>
        <p:nvPicPr>
          <p:cNvPr id="16" name="Graphique 15" descr="Loupe avec un remplissage uni">
            <a:extLst>
              <a:ext uri="{FF2B5EF4-FFF2-40B4-BE49-F238E27FC236}">
                <a16:creationId xmlns:a16="http://schemas.microsoft.com/office/drawing/2014/main" id="{6F036D5C-1241-5C4E-61C7-A281203292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47638" y="101730"/>
            <a:ext cx="439409" cy="4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EC23786-3215-05EC-805E-838C187AE929}"/>
              </a:ext>
            </a:extLst>
          </p:cNvPr>
          <p:cNvSpPr/>
          <p:nvPr/>
        </p:nvSpPr>
        <p:spPr>
          <a:xfrm>
            <a:off x="6166038" y="4678807"/>
            <a:ext cx="2196939" cy="17797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Economique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0CB41C-C913-100B-2261-2D9DC0E3E9BA}"/>
              </a:ext>
            </a:extLst>
          </p:cNvPr>
          <p:cNvSpPr/>
          <p:nvPr/>
        </p:nvSpPr>
        <p:spPr>
          <a:xfrm>
            <a:off x="6166039" y="5045350"/>
            <a:ext cx="1816927" cy="1413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Territoire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6ABBAE-39F8-811C-E7DC-14988D83F5C5}"/>
              </a:ext>
            </a:extLst>
          </p:cNvPr>
          <p:cNvSpPr/>
          <p:nvPr/>
        </p:nvSpPr>
        <p:spPr>
          <a:xfrm>
            <a:off x="6166041" y="5425361"/>
            <a:ext cx="1460666" cy="10192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Habitat API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4FECED-33F4-FCEA-9FDC-E487E0356A4B}"/>
              </a:ext>
            </a:extLst>
          </p:cNvPr>
          <p:cNvSpPr/>
          <p:nvPr/>
        </p:nvSpPr>
        <p:spPr>
          <a:xfrm>
            <a:off x="6166041" y="5745994"/>
            <a:ext cx="1116281" cy="698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Aidant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4179DE0-0A69-9D5E-0D42-970BB1F1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042" y="1897378"/>
            <a:ext cx="4528458" cy="43938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400" b="1" dirty="0"/>
              <a:t>Outiller le PP dans sa propre démarche évaluative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574C3E5-C146-C588-A8C9-9723020A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96" y="852480"/>
            <a:ext cx="10997178" cy="554115"/>
          </a:xfrm>
        </p:spPr>
        <p:txBody>
          <a:bodyPr>
            <a:noAutofit/>
          </a:bodyPr>
          <a:lstStyle/>
          <a:p>
            <a:r>
              <a:rPr lang="fr-FR" sz="2000" i="1" dirty="0"/>
              <a:t>L’objectif principal de la démarche est de produire des outils mutualisés facilement appropriables par les PP pour mesurer l’impact de leur habitat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099FCA4-7CCA-E310-5325-2272B1649E96}"/>
              </a:ext>
            </a:extLst>
          </p:cNvPr>
          <p:cNvSpPr/>
          <p:nvPr/>
        </p:nvSpPr>
        <p:spPr>
          <a:xfrm>
            <a:off x="1085601" y="1897378"/>
            <a:ext cx="439387" cy="4393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99EF3AD5-FEB2-8D25-359A-22161854DCB7}"/>
              </a:ext>
            </a:extLst>
          </p:cNvPr>
          <p:cNvSpPr txBox="1">
            <a:spLocks/>
          </p:cNvSpPr>
          <p:nvPr/>
        </p:nvSpPr>
        <p:spPr>
          <a:xfrm>
            <a:off x="6142510" y="1897378"/>
            <a:ext cx="3235042" cy="554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Wingdings" panose="05000000000000000000" pitchFamily="2" charset="2"/>
              <a:buChar char="à"/>
              <a:defRPr sz="20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91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Identifier un socle commun pour l’ensemble des porteurs de projet / financeurs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91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Proposer des outils complémentaires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91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Appropriation de ces outils par les PP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28130DE-F1E9-0529-23B9-11B4FC6C36F1}"/>
              </a:ext>
            </a:extLst>
          </p:cNvPr>
          <p:cNvSpPr/>
          <p:nvPr/>
        </p:nvSpPr>
        <p:spPr>
          <a:xfrm>
            <a:off x="1085601" y="3734202"/>
            <a:ext cx="439387" cy="4393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1F2A858F-9CAE-1CBC-06DA-1AEABB89B51E}"/>
              </a:ext>
            </a:extLst>
          </p:cNvPr>
          <p:cNvSpPr txBox="1">
            <a:spLocks/>
          </p:cNvSpPr>
          <p:nvPr/>
        </p:nvSpPr>
        <p:spPr>
          <a:xfrm>
            <a:off x="1524987" y="3743080"/>
            <a:ext cx="4528458" cy="439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Wingdings" panose="05000000000000000000" pitchFamily="2" charset="2"/>
              <a:buChar char="à"/>
              <a:defRPr sz="20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991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Contribuer à la mesure d’impact de l’habitat API, en complémentarité avec les dispositifs existants</a:t>
            </a:r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378EFA59-4EAD-404E-13E9-A077404B0B6E}"/>
              </a:ext>
            </a:extLst>
          </p:cNvPr>
          <p:cNvSpPr txBox="1">
            <a:spLocks/>
          </p:cNvSpPr>
          <p:nvPr/>
        </p:nvSpPr>
        <p:spPr>
          <a:xfrm>
            <a:off x="6138555" y="3599323"/>
            <a:ext cx="3429989" cy="755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Wingdings" panose="05000000000000000000" pitchFamily="2" charset="2"/>
              <a:buChar char="à"/>
              <a:defRPr sz="20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9100"/>
              </a:buClr>
              <a:buFont typeface="Source Sans Pro" panose="020B0503030403020204" pitchFamily="34" charset="0"/>
              <a:buChar char="–"/>
              <a:defRPr sz="1800" kern="120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91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Identifier les démarches évaluatives existantes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91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Définir le positionnement hapi en complémentarité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91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Engagement des PP dans la démarche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4632417-B436-8868-E1A2-09B5F718DA80}"/>
              </a:ext>
            </a:extLst>
          </p:cNvPr>
          <p:cNvSpPr txBox="1"/>
          <p:nvPr/>
        </p:nvSpPr>
        <p:spPr>
          <a:xfrm>
            <a:off x="1426031" y="1505528"/>
            <a:ext cx="4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L’objectif principal de la démarche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6FC9C7F-0FF3-A282-DA7D-6C6C579CF371}"/>
              </a:ext>
            </a:extLst>
          </p:cNvPr>
          <p:cNvSpPr txBox="1"/>
          <p:nvPr/>
        </p:nvSpPr>
        <p:spPr>
          <a:xfrm>
            <a:off x="6327568" y="1429779"/>
            <a:ext cx="24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Enjeux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CD6CE6-4EFA-C61B-5527-42D48EDCBE81}"/>
              </a:ext>
            </a:extLst>
          </p:cNvPr>
          <p:cNvSpPr/>
          <p:nvPr/>
        </p:nvSpPr>
        <p:spPr>
          <a:xfrm>
            <a:off x="6166042" y="6019126"/>
            <a:ext cx="878774" cy="4393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Personne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8910D7-0DA7-67E1-FAD3-E71A119C4B57}"/>
              </a:ext>
            </a:extLst>
          </p:cNvPr>
          <p:cNvSpPr/>
          <p:nvPr/>
        </p:nvSpPr>
        <p:spPr>
          <a:xfrm>
            <a:off x="1520042" y="4678000"/>
            <a:ext cx="4528459" cy="1019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Nécessité de définir le périmètre, en particulier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pour la mesure de l’impact  de l’habitat API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(objectif n°2), en complémentarité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avec les dispositifs existants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38E1B54-2049-CEE4-8AB6-E29DA8574F80}"/>
              </a:ext>
            </a:extLst>
          </p:cNvPr>
          <p:cNvSpPr txBox="1"/>
          <p:nvPr/>
        </p:nvSpPr>
        <p:spPr>
          <a:xfrm>
            <a:off x="1520042" y="3143276"/>
            <a:ext cx="4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L’objectif secondaire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2774CF-FFDE-AA02-A005-8957B95753E9}"/>
              </a:ext>
            </a:extLst>
          </p:cNvPr>
          <p:cNvSpPr/>
          <p:nvPr/>
        </p:nvSpPr>
        <p:spPr>
          <a:xfrm>
            <a:off x="982662" y="1429779"/>
            <a:ext cx="10904312" cy="1491903"/>
          </a:xfrm>
          <a:prstGeom prst="rect">
            <a:avLst/>
          </a:prstGeom>
          <a:noFill/>
          <a:ln w="28575">
            <a:solidFill>
              <a:srgbClr val="CB9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7E814CF0-FF16-79A3-092A-89F650E8F534}"/>
              </a:ext>
            </a:extLst>
          </p:cNvPr>
          <p:cNvSpPr txBox="1">
            <a:spLocks/>
          </p:cNvSpPr>
          <p:nvPr/>
        </p:nvSpPr>
        <p:spPr>
          <a:xfrm>
            <a:off x="261625" y="180096"/>
            <a:ext cx="10311907" cy="561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9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fr-FR" sz="2600" b="1" dirty="0"/>
              <a:t>Un outil pour la  mesure d’impact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7269BF-4434-17D3-1987-2389B7D3494B}"/>
              </a:ext>
            </a:extLst>
          </p:cNvPr>
          <p:cNvSpPr txBox="1"/>
          <p:nvPr/>
        </p:nvSpPr>
        <p:spPr>
          <a:xfrm>
            <a:off x="11067123" y="492455"/>
            <a:ext cx="120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Bilan 2022</a:t>
            </a:r>
            <a:endParaRPr lang="fr-FR" sz="1600" i="1" dirty="0">
              <a:solidFill>
                <a:srgbClr val="000091"/>
              </a:solidFill>
            </a:endParaRPr>
          </a:p>
        </p:txBody>
      </p:sp>
      <p:pic>
        <p:nvPicPr>
          <p:cNvPr id="12" name="Graphique 11" descr="Loupe avec un remplissage uni">
            <a:extLst>
              <a:ext uri="{FF2B5EF4-FFF2-40B4-BE49-F238E27FC236}">
                <a16:creationId xmlns:a16="http://schemas.microsoft.com/office/drawing/2014/main" id="{68129C3D-67A9-C6D5-8879-29E1418EB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7638" y="101730"/>
            <a:ext cx="439409" cy="4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9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AAEB7452-3758-986A-68C9-40D1761CC20F}"/>
              </a:ext>
            </a:extLst>
          </p:cNvPr>
          <p:cNvGrpSpPr/>
          <p:nvPr/>
        </p:nvGrpSpPr>
        <p:grpSpPr>
          <a:xfrm>
            <a:off x="5348603" y="4614807"/>
            <a:ext cx="3355491" cy="1907866"/>
            <a:chOff x="6356620" y="3147434"/>
            <a:chExt cx="5288549" cy="281172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BC5A95C-8FA6-3415-2567-1F494AB93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55" t="54029" r="5485"/>
            <a:stretch/>
          </p:blipFill>
          <p:spPr>
            <a:xfrm>
              <a:off x="6585626" y="3684074"/>
              <a:ext cx="4872446" cy="227508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A445B9-7920-037F-1B26-1DE9C5C4C63E}"/>
                </a:ext>
              </a:extLst>
            </p:cNvPr>
            <p:cNvSpPr/>
            <p:nvPr/>
          </p:nvSpPr>
          <p:spPr>
            <a:xfrm rot="1986198">
              <a:off x="9159694" y="3147434"/>
              <a:ext cx="2485475" cy="1055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0BC987-2244-1AA5-71B3-F552BF3A13D9}"/>
                </a:ext>
              </a:extLst>
            </p:cNvPr>
            <p:cNvSpPr/>
            <p:nvPr/>
          </p:nvSpPr>
          <p:spPr>
            <a:xfrm rot="19726480">
              <a:off x="6356620" y="3156221"/>
              <a:ext cx="2485475" cy="1055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228A3816-AA59-4B24-B1FE-F59BEC7841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142" y="647366"/>
            <a:ext cx="3219702" cy="2745773"/>
          </a:xfrm>
          <a:prstGeom prst="rect">
            <a:avLst/>
          </a:prstGeom>
        </p:spPr>
      </p:pic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9727555F-FF3B-882F-8143-199A0251748B}"/>
              </a:ext>
            </a:extLst>
          </p:cNvPr>
          <p:cNvGraphicFramePr>
            <a:graphicFrameLocks/>
          </p:cNvGraphicFramePr>
          <p:nvPr/>
        </p:nvGraphicFramePr>
        <p:xfrm>
          <a:off x="8120929" y="4163834"/>
          <a:ext cx="4463489" cy="271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02F59783-505B-6A37-16F4-506157F5A0E2}"/>
              </a:ext>
            </a:extLst>
          </p:cNvPr>
          <p:cNvSpPr txBox="1"/>
          <p:nvPr/>
        </p:nvSpPr>
        <p:spPr>
          <a:xfrm>
            <a:off x="11067123" y="492455"/>
            <a:ext cx="120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Bilan 2022</a:t>
            </a:r>
            <a:endParaRPr lang="fr-FR" sz="1600" i="1" dirty="0">
              <a:solidFill>
                <a:srgbClr val="000091"/>
              </a:solidFill>
            </a:endParaRPr>
          </a:p>
        </p:txBody>
      </p:sp>
      <p:pic>
        <p:nvPicPr>
          <p:cNvPr id="12" name="Graphique 11" descr="Loupe avec un remplissage uni">
            <a:extLst>
              <a:ext uri="{FF2B5EF4-FFF2-40B4-BE49-F238E27FC236}">
                <a16:creationId xmlns:a16="http://schemas.microsoft.com/office/drawing/2014/main" id="{2BF822A1-AB10-2B31-C72B-DA7BF9AC7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7638" y="101730"/>
            <a:ext cx="439409" cy="43940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1F48A41-1EC8-4D48-8ADD-E10435FCD91B}"/>
              </a:ext>
            </a:extLst>
          </p:cNvPr>
          <p:cNvSpPr txBox="1"/>
          <p:nvPr/>
        </p:nvSpPr>
        <p:spPr>
          <a:xfrm>
            <a:off x="1073078" y="1571666"/>
            <a:ext cx="7506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Phase 1</a:t>
            </a:r>
            <a:r>
              <a:rPr lang="fr-FR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Identification des besoins, identification du périmètre d’évaluation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Production d’un kit d’évaluation et </a:t>
            </a:r>
            <a:r>
              <a:rPr lang="fr-FR" b="1" dirty="0">
                <a:solidFill>
                  <a:srgbClr val="CB930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test sur 4 porteurs de projets  - Premiers retours d’expérience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616CD56-F4CB-47F3-BFDF-D11DF3656021}"/>
              </a:ext>
            </a:extLst>
          </p:cNvPr>
          <p:cNvSpPr txBox="1"/>
          <p:nvPr/>
        </p:nvSpPr>
        <p:spPr>
          <a:xfrm>
            <a:off x="1044701" y="3089453"/>
            <a:ext cx="7535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Phase 2: </a:t>
            </a:r>
            <a:r>
              <a:rPr lang="fr-FR" b="1" dirty="0">
                <a:solidFill>
                  <a:srgbClr val="CB930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Mise en œuvre pilotée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Lancement de la démarche de mesure d’impact / </a:t>
            </a:r>
            <a:r>
              <a:rPr lang="fr-FR" b="1" dirty="0">
                <a:solidFill>
                  <a:srgbClr val="CB930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Elargissement</a:t>
            </a:r>
            <a:r>
              <a:rPr lang="fr-FR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à une 20aine de porteurs de projets - </a:t>
            </a:r>
            <a:r>
              <a:rPr lang="fr-FR" b="1" dirty="0">
                <a:solidFill>
                  <a:srgbClr val="CB930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Retours d’expériences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Présentation de </a:t>
            </a:r>
            <a:r>
              <a:rPr lang="fr-FR" b="1" dirty="0">
                <a:solidFill>
                  <a:srgbClr val="CB930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premiers résultats </a:t>
            </a:r>
            <a:r>
              <a:rPr lang="fr-FR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quantitatifs (tableaux de bord) et qualitatifs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Alimentation phasée sur monhabitatinclusif.fr</a:t>
            </a:r>
          </a:p>
          <a:p>
            <a:endParaRPr lang="fr-FR" dirty="0">
              <a:solidFill>
                <a:srgbClr val="434343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63D552A-462E-49C2-8E8A-887BBD57A118}"/>
              </a:ext>
            </a:extLst>
          </p:cNvPr>
          <p:cNvSpPr txBox="1"/>
          <p:nvPr/>
        </p:nvSpPr>
        <p:spPr>
          <a:xfrm>
            <a:off x="1073076" y="5380482"/>
            <a:ext cx="775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Phase 3</a:t>
            </a:r>
            <a:r>
              <a:rPr lang="fr-FR" dirty="0">
                <a:solidFill>
                  <a:srgbClr val="43434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fr-FR" b="1" dirty="0">
                <a:solidFill>
                  <a:srgbClr val="CB930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Déploiement</a:t>
            </a:r>
          </a:p>
          <a:p>
            <a:endParaRPr lang="fr-FR" dirty="0">
              <a:solidFill>
                <a:srgbClr val="434343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060D67F-2232-4756-A7E6-151EBDAD1A7A}"/>
              </a:ext>
            </a:extLst>
          </p:cNvPr>
          <p:cNvSpPr txBox="1"/>
          <p:nvPr/>
        </p:nvSpPr>
        <p:spPr>
          <a:xfrm>
            <a:off x="9390526" y="3351223"/>
            <a:ext cx="2801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0000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roue des effets mesurables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954E8B6-709E-4763-AF65-E86F95225B5B}"/>
              </a:ext>
            </a:extLst>
          </p:cNvPr>
          <p:cNvSpPr txBox="1"/>
          <p:nvPr/>
        </p:nvSpPr>
        <p:spPr>
          <a:xfrm>
            <a:off x="9390526" y="4057607"/>
            <a:ext cx="2801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0000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Exemple de mesure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FB5FDA5-1B3F-4EE6-BA58-79D8521A93A4}"/>
              </a:ext>
            </a:extLst>
          </p:cNvPr>
          <p:cNvCxnSpPr/>
          <p:nvPr/>
        </p:nvCxnSpPr>
        <p:spPr>
          <a:xfrm>
            <a:off x="10437993" y="3647872"/>
            <a:ext cx="0" cy="409735"/>
          </a:xfrm>
          <a:prstGeom prst="straightConnector1">
            <a:avLst/>
          </a:prstGeom>
          <a:ln w="38100">
            <a:solidFill>
              <a:srgbClr val="0000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B77C9BC3-11A2-44E6-A28C-EEA8D95AE081}"/>
              </a:ext>
            </a:extLst>
          </p:cNvPr>
          <p:cNvCxnSpPr/>
          <p:nvPr/>
        </p:nvCxnSpPr>
        <p:spPr>
          <a:xfrm>
            <a:off x="1370084" y="2513952"/>
            <a:ext cx="0" cy="409735"/>
          </a:xfrm>
          <a:prstGeom prst="straightConnector1">
            <a:avLst/>
          </a:prstGeom>
          <a:ln w="38100">
            <a:solidFill>
              <a:srgbClr val="0000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B269D93-D3F1-45C7-817F-6CCC37C3C7E9}"/>
              </a:ext>
            </a:extLst>
          </p:cNvPr>
          <p:cNvCxnSpPr/>
          <p:nvPr/>
        </p:nvCxnSpPr>
        <p:spPr>
          <a:xfrm>
            <a:off x="1405757" y="4934853"/>
            <a:ext cx="0" cy="409735"/>
          </a:xfrm>
          <a:prstGeom prst="straightConnector1">
            <a:avLst/>
          </a:prstGeom>
          <a:ln w="38100">
            <a:solidFill>
              <a:srgbClr val="0000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881EF9B6-1975-411E-8EDF-1065C62D391B}"/>
              </a:ext>
            </a:extLst>
          </p:cNvPr>
          <p:cNvSpPr txBox="1"/>
          <p:nvPr/>
        </p:nvSpPr>
        <p:spPr>
          <a:xfrm>
            <a:off x="546266" y="1594057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0000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2022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55065B5-CDC5-8AE1-B7FD-C14A404A8F94}"/>
              </a:ext>
            </a:extLst>
          </p:cNvPr>
          <p:cNvSpPr txBox="1">
            <a:spLocks/>
          </p:cNvSpPr>
          <p:nvPr/>
        </p:nvSpPr>
        <p:spPr>
          <a:xfrm>
            <a:off x="546266" y="750624"/>
            <a:ext cx="11405906" cy="604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9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fr-FR" sz="2300" dirty="0">
                <a:solidFill>
                  <a:srgbClr val="434343"/>
                </a:solidFill>
              </a:rPr>
              <a:t>Une démarche ambitieuse de valorisation des effets des habitats API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EDED5D54-42DB-8690-3470-CFC1EDA426D7}"/>
              </a:ext>
            </a:extLst>
          </p:cNvPr>
          <p:cNvSpPr txBox="1">
            <a:spLocks/>
          </p:cNvSpPr>
          <p:nvPr/>
        </p:nvSpPr>
        <p:spPr>
          <a:xfrm>
            <a:off x="546265" y="79893"/>
            <a:ext cx="11245931" cy="604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9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fr-FR" sz="2300" dirty="0"/>
              <a:t>Bilan 2022: </a:t>
            </a:r>
            <a:r>
              <a:rPr lang="fr-FR" sz="2300" dirty="0" err="1"/>
              <a:t>Co-conception</a:t>
            </a:r>
            <a:r>
              <a:rPr lang="fr-FR" sz="2300" dirty="0"/>
              <a:t> d’un </a:t>
            </a:r>
            <a:r>
              <a:rPr lang="fr-FR" sz="2300" b="1" dirty="0"/>
              <a:t>kit de mesure d’impact </a:t>
            </a:r>
            <a:r>
              <a:rPr lang="fr-FR" sz="2300" dirty="0"/>
              <a:t>pour les porteurs de projets</a:t>
            </a:r>
          </a:p>
        </p:txBody>
      </p:sp>
    </p:spTree>
    <p:extLst>
      <p:ext uri="{BB962C8B-B14F-4D97-AF65-F5344CB8AC3E}">
        <p14:creationId xmlns:p14="http://schemas.microsoft.com/office/powerpoint/2010/main" val="4212693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52c96e-e04c-4b72-ba76-c10249b82e1d">
      <Terms xmlns="http://schemas.microsoft.com/office/infopath/2007/PartnerControls"/>
    </lcf76f155ced4ddcb4097134ff3c332f>
    <TaxCatchAll xmlns="0ddf1745-5826-4c06-b333-47e2e36817c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B398C376433846801D43D36D417D92" ma:contentTypeVersion="16" ma:contentTypeDescription="Crée un document." ma:contentTypeScope="" ma:versionID="cef4ebd94ce5a2e3a40160df836f2d90">
  <xsd:schema xmlns:xsd="http://www.w3.org/2001/XMLSchema" xmlns:xs="http://www.w3.org/2001/XMLSchema" xmlns:p="http://schemas.microsoft.com/office/2006/metadata/properties" xmlns:ns2="8c52c96e-e04c-4b72-ba76-c10249b82e1d" xmlns:ns3="0ddf1745-5826-4c06-b333-47e2e36817c6" targetNamespace="http://schemas.microsoft.com/office/2006/metadata/properties" ma:root="true" ma:fieldsID="696fa2dfbd0536f41e2ad9bb409f5bab" ns2:_="" ns3:_="">
    <xsd:import namespace="8c52c96e-e04c-4b72-ba76-c10249b82e1d"/>
    <xsd:import namespace="0ddf1745-5826-4c06-b333-47e2e36817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2c96e-e04c-4b72-ba76-c10249b82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165e990-93d1-4d4d-bf6d-871c92efd0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f1745-5826-4c06-b333-47e2e36817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a549fe-11b3-4dbe-be81-6c21b8b6b0fe}" ma:internalName="TaxCatchAll" ma:showField="CatchAllData" ma:web="0ddf1745-5826-4c06-b333-47e2e36817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EF4072-EAF7-4517-A463-E9EC585A010E}">
  <ds:schemaRefs>
    <ds:schemaRef ds:uri="http://purl.org/dc/terms/"/>
    <ds:schemaRef ds:uri="8c52c96e-e04c-4b72-ba76-c10249b82e1d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0ddf1745-5826-4c06-b333-47e2e36817c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FDA7C3F-3959-4016-8AEE-CB95A6BEB3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2c96e-e04c-4b72-ba76-c10249b82e1d"/>
    <ds:schemaRef ds:uri="0ddf1745-5826-4c06-b333-47e2e36817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FFC2AE-7E42-4658-9A80-E7F5E4E380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898</Words>
  <Application>Microsoft Office PowerPoint</Application>
  <PresentationFormat>Grand écran</PresentationFormat>
  <Paragraphs>99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Corbel</vt:lpstr>
      <vt:lpstr>Gill Sans</vt:lpstr>
      <vt:lpstr>Source Sans Pro</vt:lpstr>
      <vt:lpstr>Wingdings</vt:lpstr>
      <vt:lpstr>Thème Office</vt:lpstr>
      <vt:lpstr>1_Thème Office</vt:lpstr>
      <vt:lpstr>2_Thème Office</vt:lpstr>
      <vt:lpstr>Présentation de l’association hapi </vt:lpstr>
      <vt:lpstr>L’association hapi est née fin 2021 afin de répondre au besoin de structuration  de l’écosystème de l’habitat API</vt:lpstr>
      <vt:lpstr>L’association hapi, un outil au service des acteurs de l’habitat API favorisant le partage de pratiques pour accélérer l’émergence des projets 4 objectifs:</vt:lpstr>
      <vt:lpstr>L’association hapi, un outil au service des acteurs de l’habitat API favorisant le partage de pratiques pour accélérer l’émergence des projets: une équipe et des outils</vt:lpstr>
      <vt:lpstr> Un Comité d’orientation, les membres</vt:lpstr>
      <vt:lpstr>Le Comité d’Orientation d’hapi a pour mandat d’aiguiller les porteurs de projet  vers les bons partenaires</vt:lpstr>
      <vt:lpstr>Présentation PowerPoint</vt:lpstr>
      <vt:lpstr>L’objectif principal de la démarche est de produire des outils mutualisés facilement appropriables par les PP pour mesurer l’impact de leur habitat</vt:lpstr>
      <vt:lpstr>Présentation PowerPoint</vt:lpstr>
      <vt:lpstr>Appel à projets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Hapi</dc:title>
  <dc:creator>JOHNSTON, Magali</dc:creator>
  <cp:lastModifiedBy>Rolland, Loic</cp:lastModifiedBy>
  <cp:revision>27</cp:revision>
  <dcterms:created xsi:type="dcterms:W3CDTF">2022-03-25T14:23:55Z</dcterms:created>
  <dcterms:modified xsi:type="dcterms:W3CDTF">2023-06-09T12:53:28Z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0x0101001CB398C376433846801D43D36D417D92</vt:lpwstr>
  </property>
  <property fmtid="{D5CDD505-2E9C-101B-9397-08002B2CF9AE}" pid="3" name="MSIP_Label_11415fa6-b2c7-41d4-9294-cb552e4c6f78_Enabled">
    <vt:lpwstr>true</vt:lpwstr>
  </property>
  <property fmtid="{D5CDD505-2E9C-101B-9397-08002B2CF9AE}" pid="4" name="MSIP_Label_11415fa6-b2c7-41d4-9294-cb552e4c6f78_SetDate">
    <vt:lpwstr>2022-06-08T08:05:55Z</vt:lpwstr>
  </property>
  <property fmtid="{D5CDD505-2E9C-101B-9397-08002B2CF9AE}" pid="5" name="MSIP_Label_11415fa6-b2c7-41d4-9294-cb552e4c6f78_Method">
    <vt:lpwstr>Privileged</vt:lpwstr>
  </property>
  <property fmtid="{D5CDD505-2E9C-101B-9397-08002B2CF9AE}" pid="6" name="MSIP_Label_11415fa6-b2c7-41d4-9294-cb552e4c6f78_Name">
    <vt:lpwstr>11415fa6-b2c7-41d4-9294-cb552e4c6f78</vt:lpwstr>
  </property>
  <property fmtid="{D5CDD505-2E9C-101B-9397-08002B2CF9AE}" pid="7" name="MSIP_Label_11415fa6-b2c7-41d4-9294-cb552e4c6f78_SiteId">
    <vt:lpwstr>6eab6365-8194-49c6-a4d0-e2d1a0fbeb74</vt:lpwstr>
  </property>
  <property fmtid="{D5CDD505-2E9C-101B-9397-08002B2CF9AE}" pid="8" name="MSIP_Label_11415fa6-b2c7-41d4-9294-cb552e4c6f78_ActionId">
    <vt:lpwstr>22e860b2-17a8-4d61-913e-7c5624dd4210</vt:lpwstr>
  </property>
  <property fmtid="{D5CDD505-2E9C-101B-9397-08002B2CF9AE}" pid="9" name="MSIP_Label_11415fa6-b2c7-41d4-9294-cb552e4c6f78_ContentBits">
    <vt:lpwstr>0</vt:lpwstr>
  </property>
  <property fmtid="{D5CDD505-2E9C-101B-9397-08002B2CF9AE}" pid="10" name="MediaServiceImageTags">
    <vt:lpwstr/>
  </property>
</Properties>
</file>