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1" r:id="rId2"/>
    <p:sldId id="897" r:id="rId3"/>
    <p:sldId id="585" r:id="rId4"/>
    <p:sldId id="569" r:id="rId5"/>
    <p:sldId id="900" r:id="rId6"/>
    <p:sldId id="901" r:id="rId7"/>
    <p:sldId id="902" r:id="rId8"/>
    <p:sldId id="270" r:id="rId9"/>
    <p:sldId id="895"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86468" autoAdjust="0"/>
  </p:normalViewPr>
  <p:slideViewPr>
    <p:cSldViewPr snapToGrid="0">
      <p:cViewPr varScale="1">
        <p:scale>
          <a:sx n="95" d="100"/>
          <a:sy n="95" d="100"/>
        </p:scale>
        <p:origin x="312" y="90"/>
      </p:cViewPr>
      <p:guideLst/>
    </p:cSldViewPr>
  </p:slideViewPr>
  <p:outlineViewPr>
    <p:cViewPr>
      <p:scale>
        <a:sx n="33" d="100"/>
        <a:sy n="33" d="100"/>
      </p:scale>
      <p:origin x="0" y="-12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61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CCE93-F3CB-45EB-B2AC-6A353E4F6030}" type="doc">
      <dgm:prSet loTypeId="urn:microsoft.com/office/officeart/2005/8/layout/arrow2" loCatId="process" qsTypeId="urn:microsoft.com/office/officeart/2005/8/quickstyle/simple1" qsCatId="simple" csTypeId="urn:microsoft.com/office/officeart/2005/8/colors/accent1_2" csCatId="accent1" phldr="1"/>
      <dgm:spPr/>
    </dgm:pt>
    <dgm:pt modelId="{8339D4A1-3637-4A4D-843A-09107850B0D9}">
      <dgm:prSet phldrT="[Texte]" custT="1"/>
      <dgm:spPr/>
      <dgm:t>
        <a:bodyPr/>
        <a:lstStyle/>
        <a:p>
          <a:pPr>
            <a:spcAft>
              <a:spcPts val="0"/>
            </a:spcAft>
          </a:pPr>
          <a:endParaRPr lang="fr-FR" sz="1600" dirty="0">
            <a:solidFill>
              <a:schemeClr val="accent5">
                <a:lumMod val="75000"/>
              </a:schemeClr>
            </a:solidFill>
          </a:endParaRPr>
        </a:p>
        <a:p>
          <a:pPr>
            <a:spcAft>
              <a:spcPts val="0"/>
            </a:spcAft>
          </a:pPr>
          <a:r>
            <a:rPr lang="fr-FR" sz="1600" b="1" i="1" dirty="0">
              <a:solidFill>
                <a:schemeClr val="accent5">
                  <a:lumMod val="75000"/>
                </a:schemeClr>
              </a:solidFill>
            </a:rPr>
            <a:t>1995, les pfP pionniers à Berlin</a:t>
          </a:r>
        </a:p>
      </dgm:t>
    </dgm:pt>
    <dgm:pt modelId="{1B8E487A-BEBF-4CE5-B4DE-C263FF192303}" type="parTrans" cxnId="{87999751-6539-4A27-BA24-78A7A2073227}">
      <dgm:prSet/>
      <dgm:spPr/>
      <dgm:t>
        <a:bodyPr/>
        <a:lstStyle/>
        <a:p>
          <a:endParaRPr lang="fr-FR" sz="1800"/>
        </a:p>
      </dgm:t>
    </dgm:pt>
    <dgm:pt modelId="{B5E627C3-50F2-49CB-ABA9-7A9692F6F18A}" type="sibTrans" cxnId="{87999751-6539-4A27-BA24-78A7A2073227}">
      <dgm:prSet/>
      <dgm:spPr/>
      <dgm:t>
        <a:bodyPr/>
        <a:lstStyle/>
        <a:p>
          <a:endParaRPr lang="fr-FR" sz="1800"/>
        </a:p>
      </dgm:t>
    </dgm:pt>
    <dgm:pt modelId="{258E7337-7196-4055-BC72-93FAD57BB46A}">
      <dgm:prSet phldrT="[Texte]" phldr="1"/>
      <dgm:spPr/>
      <dgm:t>
        <a:bodyPr/>
        <a:lstStyle/>
        <a:p>
          <a:endParaRPr lang="fr-FR" sz="1800" dirty="0"/>
        </a:p>
      </dgm:t>
    </dgm:pt>
    <dgm:pt modelId="{897A83DB-2388-49B0-878F-E06A25836D05}" type="parTrans" cxnId="{7B3A328E-09B6-4490-BE1E-030494556F10}">
      <dgm:prSet/>
      <dgm:spPr/>
      <dgm:t>
        <a:bodyPr/>
        <a:lstStyle/>
        <a:p>
          <a:endParaRPr lang="fr-FR" sz="1800"/>
        </a:p>
      </dgm:t>
    </dgm:pt>
    <dgm:pt modelId="{86EB2B27-4829-4E84-965C-182334B0B5AD}" type="sibTrans" cxnId="{7B3A328E-09B6-4490-BE1E-030494556F10}">
      <dgm:prSet/>
      <dgm:spPr/>
      <dgm:t>
        <a:bodyPr/>
        <a:lstStyle/>
        <a:p>
          <a:endParaRPr lang="fr-FR" sz="1800"/>
        </a:p>
      </dgm:t>
    </dgm:pt>
    <dgm:pt modelId="{02093501-B6F7-4869-BBAE-72665B06585D}">
      <dgm:prSet phldrT="[Texte]" phldr="1"/>
      <dgm:spPr/>
      <dgm:t>
        <a:bodyPr/>
        <a:lstStyle/>
        <a:p>
          <a:endParaRPr lang="fr-FR" sz="1800" dirty="0"/>
        </a:p>
      </dgm:t>
    </dgm:pt>
    <dgm:pt modelId="{44D795D1-472E-4DBA-AF9C-00F33E82349D}" type="parTrans" cxnId="{B66A5287-3DE7-47D2-B073-DD7CD4BC1F42}">
      <dgm:prSet/>
      <dgm:spPr/>
      <dgm:t>
        <a:bodyPr/>
        <a:lstStyle/>
        <a:p>
          <a:endParaRPr lang="fr-FR" sz="1800"/>
        </a:p>
      </dgm:t>
    </dgm:pt>
    <dgm:pt modelId="{31FE6155-A718-4B26-B5E9-030CE8D011A6}" type="sibTrans" cxnId="{B66A5287-3DE7-47D2-B073-DD7CD4BC1F42}">
      <dgm:prSet/>
      <dgm:spPr/>
      <dgm:t>
        <a:bodyPr/>
        <a:lstStyle/>
        <a:p>
          <a:endParaRPr lang="fr-FR" sz="1800"/>
        </a:p>
      </dgm:t>
    </dgm:pt>
    <dgm:pt modelId="{ACA096C0-112C-4EC3-A5FD-EEAC7CC59E0B}">
      <dgm:prSet phldrT="[Texte]" custT="1"/>
      <dgm:spPr/>
      <dgm:t>
        <a:bodyPr/>
        <a:lstStyle/>
        <a:p>
          <a:pPr algn="ctr"/>
          <a:r>
            <a:rPr lang="fr-FR" sz="1600" b="1" i="1" dirty="0">
              <a:solidFill>
                <a:schemeClr val="accent5">
                  <a:lumMod val="75000"/>
                </a:schemeClr>
              </a:solidFill>
            </a:rPr>
            <a:t>Environ 140 au début des années 2000</a:t>
          </a:r>
        </a:p>
      </dgm:t>
    </dgm:pt>
    <dgm:pt modelId="{FBFAB9B4-3095-4024-94DB-EAEFAE754CF7}" type="parTrans" cxnId="{AC3C90FB-3539-403B-8F9C-863112F6A6A8}">
      <dgm:prSet/>
      <dgm:spPr/>
      <dgm:t>
        <a:bodyPr/>
        <a:lstStyle/>
        <a:p>
          <a:endParaRPr lang="fr-FR" sz="1800"/>
        </a:p>
      </dgm:t>
    </dgm:pt>
    <dgm:pt modelId="{55FA502A-B717-4677-B957-7C3566DFD9B0}" type="sibTrans" cxnId="{AC3C90FB-3539-403B-8F9C-863112F6A6A8}">
      <dgm:prSet/>
      <dgm:spPr/>
      <dgm:t>
        <a:bodyPr/>
        <a:lstStyle/>
        <a:p>
          <a:endParaRPr lang="fr-FR" sz="1800"/>
        </a:p>
      </dgm:t>
    </dgm:pt>
    <dgm:pt modelId="{114EC209-051A-4F66-B38B-A11B0C27372E}">
      <dgm:prSet phldrT="[Texte]" custT="1"/>
      <dgm:spPr/>
      <dgm:t>
        <a:bodyPr/>
        <a:lstStyle/>
        <a:p>
          <a:r>
            <a:rPr lang="fr-FR" sz="1600" b="1" i="1" u="none" dirty="0">
              <a:solidFill>
                <a:schemeClr val="accent5">
                  <a:lumMod val="75000"/>
                </a:schemeClr>
              </a:solidFill>
            </a:rPr>
            <a:t>Le développement</a:t>
          </a:r>
        </a:p>
        <a:p>
          <a:r>
            <a:rPr lang="fr-FR" sz="1600" b="1" i="1" u="none" dirty="0">
              <a:solidFill>
                <a:schemeClr val="accent5">
                  <a:lumMod val="75000"/>
                </a:schemeClr>
              </a:solidFill>
            </a:rPr>
            <a:t>Environ 1000 en 2010 </a:t>
          </a:r>
        </a:p>
      </dgm:t>
    </dgm:pt>
    <dgm:pt modelId="{C7D2B785-AB40-414B-AF7F-C0BF62740B17}" type="parTrans" cxnId="{E3D3E95A-D22B-4E35-869A-6CE3133A5055}">
      <dgm:prSet/>
      <dgm:spPr/>
      <dgm:t>
        <a:bodyPr/>
        <a:lstStyle/>
        <a:p>
          <a:endParaRPr lang="fr-FR" sz="1800"/>
        </a:p>
      </dgm:t>
    </dgm:pt>
    <dgm:pt modelId="{36A920F7-D66B-42F2-B987-A83F35662593}" type="sibTrans" cxnId="{E3D3E95A-D22B-4E35-869A-6CE3133A5055}">
      <dgm:prSet/>
      <dgm:spPr/>
      <dgm:t>
        <a:bodyPr/>
        <a:lstStyle/>
        <a:p>
          <a:endParaRPr lang="fr-FR" sz="1800"/>
        </a:p>
      </dgm:t>
    </dgm:pt>
    <dgm:pt modelId="{C211CE4D-6C1B-4B88-9AD7-49545A73752B}">
      <dgm:prSet phldrT="[Texte]" custT="1"/>
      <dgm:spPr/>
      <dgm:t>
        <a:bodyPr/>
        <a:lstStyle/>
        <a:p>
          <a:pPr>
            <a:lnSpc>
              <a:spcPct val="100000"/>
            </a:lnSpc>
            <a:spcAft>
              <a:spcPts val="0"/>
            </a:spcAft>
          </a:pPr>
          <a:endParaRPr lang="fr-FR" sz="1600" dirty="0">
            <a:solidFill>
              <a:schemeClr val="accent5">
                <a:lumMod val="75000"/>
              </a:schemeClr>
            </a:solidFill>
          </a:endParaRPr>
        </a:p>
        <a:p>
          <a:pPr>
            <a:lnSpc>
              <a:spcPct val="100000"/>
            </a:lnSpc>
            <a:spcAft>
              <a:spcPts val="0"/>
            </a:spcAft>
          </a:pPr>
          <a:r>
            <a:rPr lang="fr-FR" sz="1600" b="1" i="1" dirty="0">
              <a:solidFill>
                <a:schemeClr val="accent5">
                  <a:lumMod val="75000"/>
                </a:schemeClr>
              </a:solidFill>
            </a:rPr>
            <a:t>L’inscription </a:t>
          </a:r>
        </a:p>
        <a:p>
          <a:pPr>
            <a:lnSpc>
              <a:spcPct val="90000"/>
            </a:lnSpc>
            <a:spcAft>
              <a:spcPct val="35000"/>
            </a:spcAft>
          </a:pPr>
          <a:r>
            <a:rPr lang="fr-FR" sz="1600" b="1" i="1" dirty="0">
              <a:solidFill>
                <a:schemeClr val="accent5">
                  <a:lumMod val="75000"/>
                </a:schemeClr>
              </a:solidFill>
            </a:rPr>
            <a:t>dans le paysage</a:t>
          </a:r>
        </a:p>
        <a:p>
          <a:pPr>
            <a:lnSpc>
              <a:spcPct val="90000"/>
            </a:lnSpc>
            <a:spcAft>
              <a:spcPct val="35000"/>
            </a:spcAft>
          </a:pPr>
          <a:r>
            <a:rPr lang="fr-FR" sz="1600" b="1" i="1" dirty="0">
              <a:solidFill>
                <a:schemeClr val="accent5">
                  <a:lumMod val="75000"/>
                </a:schemeClr>
              </a:solidFill>
            </a:rPr>
            <a:t>Environ 1600  en 2013 </a:t>
          </a:r>
        </a:p>
      </dgm:t>
    </dgm:pt>
    <dgm:pt modelId="{339E3DDB-CB6E-4716-8410-6E33008F098D}" type="parTrans" cxnId="{AD5A4EA6-34B2-4BF9-A621-A38753500CE7}">
      <dgm:prSet/>
      <dgm:spPr/>
      <dgm:t>
        <a:bodyPr/>
        <a:lstStyle/>
        <a:p>
          <a:endParaRPr lang="fr-FR" sz="1800"/>
        </a:p>
      </dgm:t>
    </dgm:pt>
    <dgm:pt modelId="{E9418368-082A-479E-A757-301D846204A8}" type="sibTrans" cxnId="{AD5A4EA6-34B2-4BF9-A621-A38753500CE7}">
      <dgm:prSet/>
      <dgm:spPr/>
      <dgm:t>
        <a:bodyPr/>
        <a:lstStyle/>
        <a:p>
          <a:endParaRPr lang="fr-FR" sz="1800"/>
        </a:p>
      </dgm:t>
    </dgm:pt>
    <dgm:pt modelId="{A33B5238-D3BC-45C9-9F3F-96386E385E90}">
      <dgm:prSet phldrT="[Texte]" custT="1"/>
      <dgm:spPr/>
      <dgm:t>
        <a:bodyPr/>
        <a:lstStyle/>
        <a:p>
          <a:endParaRPr lang="fr-FR" sz="1600" b="1" i="1" dirty="0">
            <a:solidFill>
              <a:schemeClr val="accent5">
                <a:lumMod val="75000"/>
              </a:schemeClr>
            </a:solidFill>
          </a:endParaRPr>
        </a:p>
        <a:p>
          <a:r>
            <a:rPr lang="fr-FR" sz="1600" b="1" i="1" dirty="0">
              <a:solidFill>
                <a:schemeClr val="accent5">
                  <a:lumMod val="75000"/>
                </a:schemeClr>
              </a:solidFill>
            </a:rPr>
            <a:t>Un dispositif reconnu</a:t>
          </a:r>
        </a:p>
        <a:p>
          <a:r>
            <a:rPr lang="fr-FR" sz="1600" b="1" i="1" dirty="0">
              <a:solidFill>
                <a:schemeClr val="accent5">
                  <a:lumMod val="75000"/>
                </a:schemeClr>
              </a:solidFill>
            </a:rPr>
            <a:t>Environ 4000 fin 2017</a:t>
          </a:r>
        </a:p>
      </dgm:t>
    </dgm:pt>
    <dgm:pt modelId="{D7F62305-9B80-4E78-9593-058D4AE4D3F2}" type="parTrans" cxnId="{4EFDD379-C67F-4D0F-9643-08D51503A606}">
      <dgm:prSet/>
      <dgm:spPr/>
      <dgm:t>
        <a:bodyPr/>
        <a:lstStyle/>
        <a:p>
          <a:endParaRPr lang="fr-FR" sz="1800"/>
        </a:p>
      </dgm:t>
    </dgm:pt>
    <dgm:pt modelId="{9C289576-B57C-4320-9199-D2211ED84D92}" type="sibTrans" cxnId="{4EFDD379-C67F-4D0F-9643-08D51503A606}">
      <dgm:prSet/>
      <dgm:spPr/>
      <dgm:t>
        <a:bodyPr/>
        <a:lstStyle/>
        <a:p>
          <a:endParaRPr lang="fr-FR" sz="1800"/>
        </a:p>
      </dgm:t>
    </dgm:pt>
    <dgm:pt modelId="{2BECDB9A-2F73-43E8-A54E-73BE6930D8A3}" type="pres">
      <dgm:prSet presAssocID="{01FCCE93-F3CB-45EB-B2AC-6A353E4F6030}" presName="arrowDiagram" presStyleCnt="0">
        <dgm:presLayoutVars>
          <dgm:chMax val="5"/>
          <dgm:dir/>
          <dgm:resizeHandles val="exact"/>
        </dgm:presLayoutVars>
      </dgm:prSet>
      <dgm:spPr/>
    </dgm:pt>
    <dgm:pt modelId="{54953012-F8EA-4EB9-B4F4-C181820C7A7A}" type="pres">
      <dgm:prSet presAssocID="{01FCCE93-F3CB-45EB-B2AC-6A353E4F6030}" presName="arrow" presStyleLbl="bgShp" presStyleIdx="0" presStyleCnt="1" custScaleX="150835" custLinFactNeighborX="534" custLinFactNeighborY="2089"/>
      <dgm:spPr>
        <a:solidFill>
          <a:schemeClr val="accent1">
            <a:lumMod val="20000"/>
            <a:lumOff val="80000"/>
          </a:schemeClr>
        </a:solidFill>
      </dgm:spPr>
    </dgm:pt>
    <dgm:pt modelId="{EEE1D5C5-B1BC-4A6B-BDCC-900EC72C3068}" type="pres">
      <dgm:prSet presAssocID="{01FCCE93-F3CB-45EB-B2AC-6A353E4F6030}" presName="arrowDiagram5" presStyleCnt="0"/>
      <dgm:spPr/>
    </dgm:pt>
    <dgm:pt modelId="{46271914-AEFC-4175-9F4A-EEEA1135BEB0}" type="pres">
      <dgm:prSet presAssocID="{8339D4A1-3637-4A4D-843A-09107850B0D9}" presName="bullet5a" presStyleLbl="node1" presStyleIdx="0" presStyleCnt="5" custLinFactX="-600000" custLinFactY="100000" custLinFactNeighborX="-679252" custLinFactNeighborY="162966"/>
      <dgm:spPr>
        <a:solidFill>
          <a:schemeClr val="accent1">
            <a:lumMod val="75000"/>
          </a:schemeClr>
        </a:solidFill>
      </dgm:spPr>
    </dgm:pt>
    <dgm:pt modelId="{10AE28BD-1F9B-4BC9-8C35-86C6CC5006FE}" type="pres">
      <dgm:prSet presAssocID="{8339D4A1-3637-4A4D-843A-09107850B0D9}" presName="textBox5a" presStyleLbl="revTx" presStyleIdx="0" presStyleCnt="5" custScaleX="254020" custLinFactX="-100000" custLinFactNeighborX="-149215" custLinFactNeighborY="-74770">
        <dgm:presLayoutVars>
          <dgm:bulletEnabled val="1"/>
        </dgm:presLayoutVars>
      </dgm:prSet>
      <dgm:spPr/>
    </dgm:pt>
    <dgm:pt modelId="{89A3F903-E40E-4A02-A80D-ADD32D783700}" type="pres">
      <dgm:prSet presAssocID="{ACA096C0-112C-4EC3-A5FD-EEAC7CC59E0B}" presName="bullet5b" presStyleLbl="node1" presStyleIdx="1" presStyleCnt="5" custLinFactX="-180660" custLinFactNeighborX="-200000" custLinFactNeighborY="4524"/>
      <dgm:spPr>
        <a:solidFill>
          <a:schemeClr val="accent1">
            <a:lumMod val="75000"/>
          </a:schemeClr>
        </a:solidFill>
      </dgm:spPr>
    </dgm:pt>
    <dgm:pt modelId="{E92AC966-64C5-44A3-8C89-445138419DFD}" type="pres">
      <dgm:prSet presAssocID="{ACA096C0-112C-4EC3-A5FD-EEAC7CC59E0B}" presName="textBox5b" presStyleLbl="revTx" presStyleIdx="1" presStyleCnt="5" custScaleX="259367" custScaleY="58589" custLinFactX="-67776" custLinFactNeighborX="-100000" custLinFactNeighborY="-64926">
        <dgm:presLayoutVars>
          <dgm:bulletEnabled val="1"/>
        </dgm:presLayoutVars>
      </dgm:prSet>
      <dgm:spPr/>
    </dgm:pt>
    <dgm:pt modelId="{8F85A839-43F6-4373-B5E3-288F88A4FA72}" type="pres">
      <dgm:prSet presAssocID="{114EC209-051A-4F66-B38B-A11B0C27372E}" presName="bullet5c" presStyleLbl="node1" presStyleIdx="2" presStyleCnt="5"/>
      <dgm:spPr>
        <a:solidFill>
          <a:schemeClr val="accent1">
            <a:lumMod val="75000"/>
          </a:schemeClr>
        </a:solidFill>
      </dgm:spPr>
    </dgm:pt>
    <dgm:pt modelId="{F3C02D9D-0032-4AEA-B126-0944C9C90DC5}" type="pres">
      <dgm:prSet presAssocID="{114EC209-051A-4F66-B38B-A11B0C27372E}" presName="textBox5c" presStyleLbl="revTx" presStyleIdx="2" presStyleCnt="5" custScaleX="226963" custScaleY="46804" custLinFactNeighborX="-37214" custLinFactNeighborY="-72485">
        <dgm:presLayoutVars>
          <dgm:bulletEnabled val="1"/>
        </dgm:presLayoutVars>
      </dgm:prSet>
      <dgm:spPr/>
    </dgm:pt>
    <dgm:pt modelId="{A7988F64-CCE7-463B-A04A-61378629D97F}" type="pres">
      <dgm:prSet presAssocID="{C211CE4D-6C1B-4B88-9AD7-49545A73752B}" presName="bullet5d" presStyleLbl="node1" presStyleIdx="3" presStyleCnt="5" custLinFactX="100000" custLinFactNeighborX="169785" custLinFactNeighborY="-879"/>
      <dgm:spPr>
        <a:solidFill>
          <a:schemeClr val="accent1">
            <a:lumMod val="75000"/>
          </a:schemeClr>
        </a:solidFill>
      </dgm:spPr>
    </dgm:pt>
    <dgm:pt modelId="{510AAA4D-0467-4D9F-B451-34473F86A9DB}" type="pres">
      <dgm:prSet presAssocID="{C211CE4D-6C1B-4B88-9AD7-49545A73752B}" presName="textBox5d" presStyleLbl="revTx" presStyleIdx="3" presStyleCnt="5" custScaleX="252259" custScaleY="51242" custLinFactNeighborX="93717" custLinFactNeighborY="-74227">
        <dgm:presLayoutVars>
          <dgm:bulletEnabled val="1"/>
        </dgm:presLayoutVars>
      </dgm:prSet>
      <dgm:spPr/>
    </dgm:pt>
    <dgm:pt modelId="{F5CC2903-341B-49E6-B307-9E15934D9ADA}" type="pres">
      <dgm:prSet presAssocID="{A33B5238-D3BC-45C9-9F3F-96386E385E90}" presName="bullet5e" presStyleLbl="node1" presStyleIdx="4" presStyleCnt="5" custLinFactX="228049" custLinFactNeighborX="300000" custLinFactNeighborY="-16366"/>
      <dgm:spPr>
        <a:solidFill>
          <a:schemeClr val="accent1">
            <a:lumMod val="75000"/>
          </a:schemeClr>
        </a:solidFill>
      </dgm:spPr>
    </dgm:pt>
    <dgm:pt modelId="{D700791D-612A-488F-A70B-C81053E44A22}" type="pres">
      <dgm:prSet presAssocID="{A33B5238-D3BC-45C9-9F3F-96386E385E90}" presName="textBox5e" presStyleLbl="revTx" presStyleIdx="4" presStyleCnt="5" custScaleX="226869" custScaleY="41597" custLinFactX="62587" custLinFactNeighborX="100000" custLinFactNeighborY="-28310">
        <dgm:presLayoutVars>
          <dgm:bulletEnabled val="1"/>
        </dgm:presLayoutVars>
      </dgm:prSet>
      <dgm:spPr/>
    </dgm:pt>
  </dgm:ptLst>
  <dgm:cxnLst>
    <dgm:cxn modelId="{7F7BE74C-CBF8-40BD-9E2E-043C09BDF13C}" type="presOf" srcId="{A33B5238-D3BC-45C9-9F3F-96386E385E90}" destId="{D700791D-612A-488F-A70B-C81053E44A22}" srcOrd="0" destOrd="0" presId="urn:microsoft.com/office/officeart/2005/8/layout/arrow2"/>
    <dgm:cxn modelId="{87999751-6539-4A27-BA24-78A7A2073227}" srcId="{01FCCE93-F3CB-45EB-B2AC-6A353E4F6030}" destId="{8339D4A1-3637-4A4D-843A-09107850B0D9}" srcOrd="0" destOrd="0" parTransId="{1B8E487A-BEBF-4CE5-B4DE-C263FF192303}" sibTransId="{B5E627C3-50F2-49CB-ABA9-7A9692F6F18A}"/>
    <dgm:cxn modelId="{4EFDD379-C67F-4D0F-9643-08D51503A606}" srcId="{01FCCE93-F3CB-45EB-B2AC-6A353E4F6030}" destId="{A33B5238-D3BC-45C9-9F3F-96386E385E90}" srcOrd="4" destOrd="0" parTransId="{D7F62305-9B80-4E78-9593-058D4AE4D3F2}" sibTransId="{9C289576-B57C-4320-9199-D2211ED84D92}"/>
    <dgm:cxn modelId="{E3D3E95A-D22B-4E35-869A-6CE3133A5055}" srcId="{01FCCE93-F3CB-45EB-B2AC-6A353E4F6030}" destId="{114EC209-051A-4F66-B38B-A11B0C27372E}" srcOrd="2" destOrd="0" parTransId="{C7D2B785-AB40-414B-AF7F-C0BF62740B17}" sibTransId="{36A920F7-D66B-42F2-B987-A83F35662593}"/>
    <dgm:cxn modelId="{B66A5287-3DE7-47D2-B073-DD7CD4BC1F42}" srcId="{01FCCE93-F3CB-45EB-B2AC-6A353E4F6030}" destId="{02093501-B6F7-4869-BBAE-72665B06585D}" srcOrd="6" destOrd="0" parTransId="{44D795D1-472E-4DBA-AF9C-00F33E82349D}" sibTransId="{31FE6155-A718-4B26-B5E9-030CE8D011A6}"/>
    <dgm:cxn modelId="{7B3A328E-09B6-4490-BE1E-030494556F10}" srcId="{01FCCE93-F3CB-45EB-B2AC-6A353E4F6030}" destId="{258E7337-7196-4055-BC72-93FAD57BB46A}" srcOrd="5" destOrd="0" parTransId="{897A83DB-2388-49B0-878F-E06A25836D05}" sibTransId="{86EB2B27-4829-4E84-965C-182334B0B5AD}"/>
    <dgm:cxn modelId="{EF0605A4-F238-437B-8171-48F1C45F70E9}" type="presOf" srcId="{114EC209-051A-4F66-B38B-A11B0C27372E}" destId="{F3C02D9D-0032-4AEA-B126-0944C9C90DC5}" srcOrd="0" destOrd="0" presId="urn:microsoft.com/office/officeart/2005/8/layout/arrow2"/>
    <dgm:cxn modelId="{B99655A4-2DBF-458F-87C1-1CB577680C10}" type="presOf" srcId="{8339D4A1-3637-4A4D-843A-09107850B0D9}" destId="{10AE28BD-1F9B-4BC9-8C35-86C6CC5006FE}" srcOrd="0" destOrd="0" presId="urn:microsoft.com/office/officeart/2005/8/layout/arrow2"/>
    <dgm:cxn modelId="{A39D87A4-07AA-43F4-8DDE-18C170D93E82}" type="presOf" srcId="{C211CE4D-6C1B-4B88-9AD7-49545A73752B}" destId="{510AAA4D-0467-4D9F-B451-34473F86A9DB}" srcOrd="0" destOrd="0" presId="urn:microsoft.com/office/officeart/2005/8/layout/arrow2"/>
    <dgm:cxn modelId="{AD5A4EA6-34B2-4BF9-A621-A38753500CE7}" srcId="{01FCCE93-F3CB-45EB-B2AC-6A353E4F6030}" destId="{C211CE4D-6C1B-4B88-9AD7-49545A73752B}" srcOrd="3" destOrd="0" parTransId="{339E3DDB-CB6E-4716-8410-6E33008F098D}" sibTransId="{E9418368-082A-479E-A757-301D846204A8}"/>
    <dgm:cxn modelId="{44980FB1-18F5-4071-806D-770C65E0F5F9}" type="presOf" srcId="{01FCCE93-F3CB-45EB-B2AC-6A353E4F6030}" destId="{2BECDB9A-2F73-43E8-A54E-73BE6930D8A3}" srcOrd="0" destOrd="0" presId="urn:microsoft.com/office/officeart/2005/8/layout/arrow2"/>
    <dgm:cxn modelId="{641304B9-339B-43F1-A0DE-B4015F40EB76}" type="presOf" srcId="{ACA096C0-112C-4EC3-A5FD-EEAC7CC59E0B}" destId="{E92AC966-64C5-44A3-8C89-445138419DFD}" srcOrd="0" destOrd="0" presId="urn:microsoft.com/office/officeart/2005/8/layout/arrow2"/>
    <dgm:cxn modelId="{AC3C90FB-3539-403B-8F9C-863112F6A6A8}" srcId="{01FCCE93-F3CB-45EB-B2AC-6A353E4F6030}" destId="{ACA096C0-112C-4EC3-A5FD-EEAC7CC59E0B}" srcOrd="1" destOrd="0" parTransId="{FBFAB9B4-3095-4024-94DB-EAEFAE754CF7}" sibTransId="{55FA502A-B717-4677-B957-7C3566DFD9B0}"/>
    <dgm:cxn modelId="{6CA3A80E-7281-4ACF-B5C9-38FFB3ACED4B}" type="presParOf" srcId="{2BECDB9A-2F73-43E8-A54E-73BE6930D8A3}" destId="{54953012-F8EA-4EB9-B4F4-C181820C7A7A}" srcOrd="0" destOrd="0" presId="urn:microsoft.com/office/officeart/2005/8/layout/arrow2"/>
    <dgm:cxn modelId="{FCDABFD9-3D39-468E-9832-F86CBAE2249A}" type="presParOf" srcId="{2BECDB9A-2F73-43E8-A54E-73BE6930D8A3}" destId="{EEE1D5C5-B1BC-4A6B-BDCC-900EC72C3068}" srcOrd="1" destOrd="0" presId="urn:microsoft.com/office/officeart/2005/8/layout/arrow2"/>
    <dgm:cxn modelId="{CC270DB4-5AF4-4641-A6FB-5D493D1CDFDE}" type="presParOf" srcId="{EEE1D5C5-B1BC-4A6B-BDCC-900EC72C3068}" destId="{46271914-AEFC-4175-9F4A-EEEA1135BEB0}" srcOrd="0" destOrd="0" presId="urn:microsoft.com/office/officeart/2005/8/layout/arrow2"/>
    <dgm:cxn modelId="{6C6D5954-C869-4642-BCEE-67A1B1D74648}" type="presParOf" srcId="{EEE1D5C5-B1BC-4A6B-BDCC-900EC72C3068}" destId="{10AE28BD-1F9B-4BC9-8C35-86C6CC5006FE}" srcOrd="1" destOrd="0" presId="urn:microsoft.com/office/officeart/2005/8/layout/arrow2"/>
    <dgm:cxn modelId="{B94D27BF-5ABC-4F70-A1C1-15E8C19AAFA9}" type="presParOf" srcId="{EEE1D5C5-B1BC-4A6B-BDCC-900EC72C3068}" destId="{89A3F903-E40E-4A02-A80D-ADD32D783700}" srcOrd="2" destOrd="0" presId="urn:microsoft.com/office/officeart/2005/8/layout/arrow2"/>
    <dgm:cxn modelId="{9D8D86D0-F57B-4F69-B280-8D1C7C3E21BD}" type="presParOf" srcId="{EEE1D5C5-B1BC-4A6B-BDCC-900EC72C3068}" destId="{E92AC966-64C5-44A3-8C89-445138419DFD}" srcOrd="3" destOrd="0" presId="urn:microsoft.com/office/officeart/2005/8/layout/arrow2"/>
    <dgm:cxn modelId="{81165789-98E1-4962-A6A8-B99D828825C3}" type="presParOf" srcId="{EEE1D5C5-B1BC-4A6B-BDCC-900EC72C3068}" destId="{8F85A839-43F6-4373-B5E3-288F88A4FA72}" srcOrd="4" destOrd="0" presId="urn:microsoft.com/office/officeart/2005/8/layout/arrow2"/>
    <dgm:cxn modelId="{7D59E01D-369E-4855-9760-4EB3FBA3CD43}" type="presParOf" srcId="{EEE1D5C5-B1BC-4A6B-BDCC-900EC72C3068}" destId="{F3C02D9D-0032-4AEA-B126-0944C9C90DC5}" srcOrd="5" destOrd="0" presId="urn:microsoft.com/office/officeart/2005/8/layout/arrow2"/>
    <dgm:cxn modelId="{C675A1FA-AC2A-4E39-9A24-6804F3896BC9}" type="presParOf" srcId="{EEE1D5C5-B1BC-4A6B-BDCC-900EC72C3068}" destId="{A7988F64-CCE7-463B-A04A-61378629D97F}" srcOrd="6" destOrd="0" presId="urn:microsoft.com/office/officeart/2005/8/layout/arrow2"/>
    <dgm:cxn modelId="{280A9C7B-296F-45DC-B5B6-A7B080FB86E8}" type="presParOf" srcId="{EEE1D5C5-B1BC-4A6B-BDCC-900EC72C3068}" destId="{510AAA4D-0467-4D9F-B451-34473F86A9DB}" srcOrd="7" destOrd="0" presId="urn:microsoft.com/office/officeart/2005/8/layout/arrow2"/>
    <dgm:cxn modelId="{432F8A61-B3F8-4735-9F51-BB661B5F6DEB}" type="presParOf" srcId="{EEE1D5C5-B1BC-4A6B-BDCC-900EC72C3068}" destId="{F5CC2903-341B-49E6-B307-9E15934D9ADA}" srcOrd="8" destOrd="0" presId="urn:microsoft.com/office/officeart/2005/8/layout/arrow2"/>
    <dgm:cxn modelId="{5ABA31CC-7BA8-4D15-B048-181CEA224880}" type="presParOf" srcId="{EEE1D5C5-B1BC-4A6B-BDCC-900EC72C3068}" destId="{D700791D-612A-488F-A70B-C81053E44A22}"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BA44EE-821C-4345-BDAA-5C0DC6261A18}" type="doc">
      <dgm:prSet loTypeId="urn:microsoft.com/office/officeart/2005/8/layout/cycle6" loCatId="cycle" qsTypeId="urn:microsoft.com/office/officeart/2005/8/quickstyle/simple1" qsCatId="simple" csTypeId="urn:microsoft.com/office/officeart/2005/8/colors/accent2_4" csCatId="accent2" phldr="1"/>
      <dgm:spPr/>
      <dgm:t>
        <a:bodyPr/>
        <a:lstStyle/>
        <a:p>
          <a:endParaRPr lang="fr-FR"/>
        </a:p>
      </dgm:t>
    </dgm:pt>
    <dgm:pt modelId="{E8FF0F0C-BB44-48DA-99BF-0E8E4DD33E0B}">
      <dgm:prSet phldrT="[Texte]" custT="1"/>
      <dgm:spPr/>
      <dgm:t>
        <a:bodyPr/>
        <a:lstStyle/>
        <a:p>
          <a:r>
            <a:rPr lang="fr-FR" sz="1400" dirty="0"/>
            <a:t>Pionniers</a:t>
          </a:r>
        </a:p>
      </dgm:t>
    </dgm:pt>
    <dgm:pt modelId="{052977B9-B14C-40FC-8092-16AB629693A7}" type="parTrans" cxnId="{98DBD20C-05C6-40EB-8784-024C13D2C8BD}">
      <dgm:prSet/>
      <dgm:spPr/>
      <dgm:t>
        <a:bodyPr/>
        <a:lstStyle/>
        <a:p>
          <a:endParaRPr lang="fr-FR" sz="1400"/>
        </a:p>
      </dgm:t>
    </dgm:pt>
    <dgm:pt modelId="{E806D6BB-1D36-49DB-B0CE-B259F33B7241}" type="sibTrans" cxnId="{98DBD20C-05C6-40EB-8784-024C13D2C8BD}">
      <dgm:prSet/>
      <dgm:spPr/>
      <dgm:t>
        <a:bodyPr/>
        <a:lstStyle/>
        <a:p>
          <a:endParaRPr lang="fr-FR" sz="1400"/>
        </a:p>
      </dgm:t>
    </dgm:pt>
    <dgm:pt modelId="{9587A59C-9663-456F-853D-11C687C0E7C5}">
      <dgm:prSet phldrT="[Texte]" custT="1"/>
      <dgm:spPr/>
      <dgm:t>
        <a:bodyPr/>
        <a:lstStyle/>
        <a:p>
          <a:r>
            <a:rPr lang="fr-FR" sz="1400" dirty="0"/>
            <a:t>Opportunistes</a:t>
          </a:r>
        </a:p>
      </dgm:t>
    </dgm:pt>
    <dgm:pt modelId="{47566B43-C324-433D-ACEF-A2B7AD226F9F}" type="parTrans" cxnId="{86F0DB22-F502-4426-AE54-C419C542324F}">
      <dgm:prSet/>
      <dgm:spPr/>
      <dgm:t>
        <a:bodyPr/>
        <a:lstStyle/>
        <a:p>
          <a:endParaRPr lang="fr-FR" sz="1400"/>
        </a:p>
      </dgm:t>
    </dgm:pt>
    <dgm:pt modelId="{7A819F72-3701-433B-87BA-8AA0F3647C4E}" type="sibTrans" cxnId="{86F0DB22-F502-4426-AE54-C419C542324F}">
      <dgm:prSet/>
      <dgm:spPr/>
      <dgm:t>
        <a:bodyPr/>
        <a:lstStyle/>
        <a:p>
          <a:endParaRPr lang="fr-FR" sz="1400"/>
        </a:p>
      </dgm:t>
    </dgm:pt>
    <dgm:pt modelId="{7495708E-178E-4E62-9145-E6587FA578F3}">
      <dgm:prSet phldrT="[Texte]" custT="1"/>
      <dgm:spPr/>
      <dgm:t>
        <a:bodyPr/>
        <a:lstStyle/>
        <a:p>
          <a:r>
            <a:rPr lang="fr-FR" sz="1400" dirty="0"/>
            <a:t>Collectivités locales</a:t>
          </a:r>
        </a:p>
      </dgm:t>
    </dgm:pt>
    <dgm:pt modelId="{8763E2F5-A644-4725-8058-E1F052B6A2B5}" type="parTrans" cxnId="{DF5DC582-3A81-4628-B47D-10E8FAABA493}">
      <dgm:prSet/>
      <dgm:spPr/>
      <dgm:t>
        <a:bodyPr/>
        <a:lstStyle/>
        <a:p>
          <a:endParaRPr lang="fr-FR" sz="1400"/>
        </a:p>
      </dgm:t>
    </dgm:pt>
    <dgm:pt modelId="{056EB9A7-5CBA-4BB5-94A8-D7373EDED70F}" type="sibTrans" cxnId="{DF5DC582-3A81-4628-B47D-10E8FAABA493}">
      <dgm:prSet/>
      <dgm:spPr/>
      <dgm:t>
        <a:bodyPr/>
        <a:lstStyle/>
        <a:p>
          <a:endParaRPr lang="fr-FR" sz="1400"/>
        </a:p>
      </dgm:t>
    </dgm:pt>
    <dgm:pt modelId="{667AE6F9-5980-4D46-8F35-957F123380E6}">
      <dgm:prSet phldrT="[Texte]" custT="1"/>
      <dgm:spPr/>
      <dgm:t>
        <a:bodyPr/>
        <a:lstStyle/>
        <a:p>
          <a:r>
            <a:rPr lang="fr-FR" sz="1400" dirty="0"/>
            <a:t>Acteurs </a:t>
          </a:r>
          <a:r>
            <a:rPr lang="fr-FR" sz="1400" dirty="0" err="1"/>
            <a:t>ESSMS</a:t>
          </a:r>
          <a:endParaRPr lang="fr-FR" sz="1400" dirty="0"/>
        </a:p>
      </dgm:t>
    </dgm:pt>
    <dgm:pt modelId="{9888AFE8-8433-4AA8-9E73-A410A0810CD6}" type="parTrans" cxnId="{7276373B-FC19-450A-915F-6208AC49BA39}">
      <dgm:prSet/>
      <dgm:spPr/>
      <dgm:t>
        <a:bodyPr/>
        <a:lstStyle/>
        <a:p>
          <a:endParaRPr lang="fr-FR" sz="1400"/>
        </a:p>
      </dgm:t>
    </dgm:pt>
    <dgm:pt modelId="{AAD6947B-3814-45C5-A3BA-D78DA348FCB5}" type="sibTrans" cxnId="{7276373B-FC19-450A-915F-6208AC49BA39}">
      <dgm:prSet/>
      <dgm:spPr/>
      <dgm:t>
        <a:bodyPr/>
        <a:lstStyle/>
        <a:p>
          <a:endParaRPr lang="fr-FR" sz="1400"/>
        </a:p>
      </dgm:t>
    </dgm:pt>
    <dgm:pt modelId="{93929E80-7801-4C78-9459-48085CBC7BFE}">
      <dgm:prSet phldrT="[Texte]" custT="1"/>
      <dgm:spPr/>
      <dgm:t>
        <a:bodyPr/>
        <a:lstStyle/>
        <a:p>
          <a:r>
            <a:rPr lang="fr-FR" sz="1400" dirty="0"/>
            <a:t>Suiveurs convaincus</a:t>
          </a:r>
        </a:p>
      </dgm:t>
    </dgm:pt>
    <dgm:pt modelId="{1854D1AD-8608-4F2E-8AF3-963F12097C4C}" type="parTrans" cxnId="{0D946E46-4A4C-4259-AAD0-0DF70D119945}">
      <dgm:prSet/>
      <dgm:spPr/>
      <dgm:t>
        <a:bodyPr/>
        <a:lstStyle/>
        <a:p>
          <a:endParaRPr lang="fr-FR" sz="1400"/>
        </a:p>
      </dgm:t>
    </dgm:pt>
    <dgm:pt modelId="{D69A14D8-ADB0-40CD-AA96-3FEA6E4696EF}" type="sibTrans" cxnId="{0D946E46-4A4C-4259-AAD0-0DF70D119945}">
      <dgm:prSet/>
      <dgm:spPr/>
      <dgm:t>
        <a:bodyPr/>
        <a:lstStyle/>
        <a:p>
          <a:endParaRPr lang="fr-FR" sz="1400"/>
        </a:p>
      </dgm:t>
    </dgm:pt>
    <dgm:pt modelId="{F2FC9FEE-C76D-440F-8960-A25A6CAD738E}" type="pres">
      <dgm:prSet presAssocID="{D5BA44EE-821C-4345-BDAA-5C0DC6261A18}" presName="cycle" presStyleCnt="0">
        <dgm:presLayoutVars>
          <dgm:dir/>
          <dgm:resizeHandles val="exact"/>
        </dgm:presLayoutVars>
      </dgm:prSet>
      <dgm:spPr/>
    </dgm:pt>
    <dgm:pt modelId="{18B7FA01-1F3E-4DF6-BE87-3C9AFB765D17}" type="pres">
      <dgm:prSet presAssocID="{E8FF0F0C-BB44-48DA-99BF-0E8E4DD33E0B}" presName="node" presStyleLbl="node1" presStyleIdx="0" presStyleCnt="5">
        <dgm:presLayoutVars>
          <dgm:bulletEnabled val="1"/>
        </dgm:presLayoutVars>
      </dgm:prSet>
      <dgm:spPr/>
    </dgm:pt>
    <dgm:pt modelId="{1531EC0D-F4C1-43F0-AAC3-BBE0CDA48C8B}" type="pres">
      <dgm:prSet presAssocID="{E8FF0F0C-BB44-48DA-99BF-0E8E4DD33E0B}" presName="spNode" presStyleCnt="0"/>
      <dgm:spPr/>
    </dgm:pt>
    <dgm:pt modelId="{9F758CCD-9067-4116-8B65-69521B8E1D8D}" type="pres">
      <dgm:prSet presAssocID="{E806D6BB-1D36-49DB-B0CE-B259F33B7241}" presName="sibTrans" presStyleLbl="sibTrans1D1" presStyleIdx="0" presStyleCnt="5"/>
      <dgm:spPr/>
    </dgm:pt>
    <dgm:pt modelId="{5C184BD2-C930-401F-8915-8377F04FBE66}" type="pres">
      <dgm:prSet presAssocID="{9587A59C-9663-456F-853D-11C687C0E7C5}" presName="node" presStyleLbl="node1" presStyleIdx="1" presStyleCnt="5" custScaleX="100506">
        <dgm:presLayoutVars>
          <dgm:bulletEnabled val="1"/>
        </dgm:presLayoutVars>
      </dgm:prSet>
      <dgm:spPr/>
    </dgm:pt>
    <dgm:pt modelId="{C3A37591-28A4-41A3-9D03-36AD2C1A31C4}" type="pres">
      <dgm:prSet presAssocID="{9587A59C-9663-456F-853D-11C687C0E7C5}" presName="spNode" presStyleCnt="0"/>
      <dgm:spPr/>
    </dgm:pt>
    <dgm:pt modelId="{C3B4F2E9-3CE0-4F0C-A851-A3C6E94DA7BE}" type="pres">
      <dgm:prSet presAssocID="{7A819F72-3701-433B-87BA-8AA0F3647C4E}" presName="sibTrans" presStyleLbl="sibTrans1D1" presStyleIdx="1" presStyleCnt="5"/>
      <dgm:spPr/>
    </dgm:pt>
    <dgm:pt modelId="{D9A57B96-8311-43B7-AA0D-F469E687D197}" type="pres">
      <dgm:prSet presAssocID="{7495708E-178E-4E62-9145-E6587FA578F3}" presName="node" presStyleLbl="node1" presStyleIdx="2" presStyleCnt="5" custScaleX="111185">
        <dgm:presLayoutVars>
          <dgm:bulletEnabled val="1"/>
        </dgm:presLayoutVars>
      </dgm:prSet>
      <dgm:spPr/>
    </dgm:pt>
    <dgm:pt modelId="{D66EF913-9322-433A-9A51-512DEDDA519E}" type="pres">
      <dgm:prSet presAssocID="{7495708E-178E-4E62-9145-E6587FA578F3}" presName="spNode" presStyleCnt="0"/>
      <dgm:spPr/>
    </dgm:pt>
    <dgm:pt modelId="{C7FEFFCC-A953-4C1D-B045-830373C29202}" type="pres">
      <dgm:prSet presAssocID="{056EB9A7-5CBA-4BB5-94A8-D7373EDED70F}" presName="sibTrans" presStyleLbl="sibTrans1D1" presStyleIdx="2" presStyleCnt="5"/>
      <dgm:spPr/>
    </dgm:pt>
    <dgm:pt modelId="{2831C337-CD0A-4880-A9B4-39F5E32763DA}" type="pres">
      <dgm:prSet presAssocID="{667AE6F9-5980-4D46-8F35-957F123380E6}" presName="node" presStyleLbl="node1" presStyleIdx="3" presStyleCnt="5">
        <dgm:presLayoutVars>
          <dgm:bulletEnabled val="1"/>
        </dgm:presLayoutVars>
      </dgm:prSet>
      <dgm:spPr/>
    </dgm:pt>
    <dgm:pt modelId="{A67CEB78-68F4-4B8A-86CB-D5C000D54F98}" type="pres">
      <dgm:prSet presAssocID="{667AE6F9-5980-4D46-8F35-957F123380E6}" presName="spNode" presStyleCnt="0"/>
      <dgm:spPr/>
    </dgm:pt>
    <dgm:pt modelId="{6F3E6EAB-F2C9-472D-B4E7-4ED282A9A603}" type="pres">
      <dgm:prSet presAssocID="{AAD6947B-3814-45C5-A3BA-D78DA348FCB5}" presName="sibTrans" presStyleLbl="sibTrans1D1" presStyleIdx="3" presStyleCnt="5"/>
      <dgm:spPr/>
    </dgm:pt>
    <dgm:pt modelId="{C2839A99-BA22-4252-A35D-D76AF1995D06}" type="pres">
      <dgm:prSet presAssocID="{93929E80-7801-4C78-9459-48085CBC7BFE}" presName="node" presStyleLbl="node1" presStyleIdx="4" presStyleCnt="5" custScaleX="111932">
        <dgm:presLayoutVars>
          <dgm:bulletEnabled val="1"/>
        </dgm:presLayoutVars>
      </dgm:prSet>
      <dgm:spPr/>
    </dgm:pt>
    <dgm:pt modelId="{4D131253-03AD-48B4-B390-60BA32668A68}" type="pres">
      <dgm:prSet presAssocID="{93929E80-7801-4C78-9459-48085CBC7BFE}" presName="spNode" presStyleCnt="0"/>
      <dgm:spPr/>
    </dgm:pt>
    <dgm:pt modelId="{EC655E4E-60B4-4DF0-8E26-1042FF98C99F}" type="pres">
      <dgm:prSet presAssocID="{D69A14D8-ADB0-40CD-AA96-3FEA6E4696EF}" presName="sibTrans" presStyleLbl="sibTrans1D1" presStyleIdx="4" presStyleCnt="5"/>
      <dgm:spPr/>
    </dgm:pt>
  </dgm:ptLst>
  <dgm:cxnLst>
    <dgm:cxn modelId="{105EB707-C3AF-4C29-A780-7BB2755C4D32}" type="presOf" srcId="{056EB9A7-5CBA-4BB5-94A8-D7373EDED70F}" destId="{C7FEFFCC-A953-4C1D-B045-830373C29202}" srcOrd="0" destOrd="0" presId="urn:microsoft.com/office/officeart/2005/8/layout/cycle6"/>
    <dgm:cxn modelId="{53AA730A-0422-497F-913A-CDD24BE5DFC4}" type="presOf" srcId="{E8FF0F0C-BB44-48DA-99BF-0E8E4DD33E0B}" destId="{18B7FA01-1F3E-4DF6-BE87-3C9AFB765D17}" srcOrd="0" destOrd="0" presId="urn:microsoft.com/office/officeart/2005/8/layout/cycle6"/>
    <dgm:cxn modelId="{3751AF0C-EA79-42D2-906B-999C1C3CB18F}" type="presOf" srcId="{667AE6F9-5980-4D46-8F35-957F123380E6}" destId="{2831C337-CD0A-4880-A9B4-39F5E32763DA}" srcOrd="0" destOrd="0" presId="urn:microsoft.com/office/officeart/2005/8/layout/cycle6"/>
    <dgm:cxn modelId="{98DBD20C-05C6-40EB-8784-024C13D2C8BD}" srcId="{D5BA44EE-821C-4345-BDAA-5C0DC6261A18}" destId="{E8FF0F0C-BB44-48DA-99BF-0E8E4DD33E0B}" srcOrd="0" destOrd="0" parTransId="{052977B9-B14C-40FC-8092-16AB629693A7}" sibTransId="{E806D6BB-1D36-49DB-B0CE-B259F33B7241}"/>
    <dgm:cxn modelId="{86F0DB22-F502-4426-AE54-C419C542324F}" srcId="{D5BA44EE-821C-4345-BDAA-5C0DC6261A18}" destId="{9587A59C-9663-456F-853D-11C687C0E7C5}" srcOrd="1" destOrd="0" parTransId="{47566B43-C324-433D-ACEF-A2B7AD226F9F}" sibTransId="{7A819F72-3701-433B-87BA-8AA0F3647C4E}"/>
    <dgm:cxn modelId="{7276373B-FC19-450A-915F-6208AC49BA39}" srcId="{D5BA44EE-821C-4345-BDAA-5C0DC6261A18}" destId="{667AE6F9-5980-4D46-8F35-957F123380E6}" srcOrd="3" destOrd="0" parTransId="{9888AFE8-8433-4AA8-9E73-A410A0810CD6}" sibTransId="{AAD6947B-3814-45C5-A3BA-D78DA348FCB5}"/>
    <dgm:cxn modelId="{0D946E46-4A4C-4259-AAD0-0DF70D119945}" srcId="{D5BA44EE-821C-4345-BDAA-5C0DC6261A18}" destId="{93929E80-7801-4C78-9459-48085CBC7BFE}" srcOrd="4" destOrd="0" parTransId="{1854D1AD-8608-4F2E-8AF3-963F12097C4C}" sibTransId="{D69A14D8-ADB0-40CD-AA96-3FEA6E4696EF}"/>
    <dgm:cxn modelId="{A483D96A-6CF0-4770-B88F-DB4E64F25611}" type="presOf" srcId="{E806D6BB-1D36-49DB-B0CE-B259F33B7241}" destId="{9F758CCD-9067-4116-8B65-69521B8E1D8D}" srcOrd="0" destOrd="0" presId="urn:microsoft.com/office/officeart/2005/8/layout/cycle6"/>
    <dgm:cxn modelId="{856EFC6C-19FC-49BF-A8EC-27C413F5178C}" type="presOf" srcId="{93929E80-7801-4C78-9459-48085CBC7BFE}" destId="{C2839A99-BA22-4252-A35D-D76AF1995D06}" srcOrd="0" destOrd="0" presId="urn:microsoft.com/office/officeart/2005/8/layout/cycle6"/>
    <dgm:cxn modelId="{40851671-1B97-4D1B-AC91-9AC979CBCE72}" type="presOf" srcId="{AAD6947B-3814-45C5-A3BA-D78DA348FCB5}" destId="{6F3E6EAB-F2C9-472D-B4E7-4ED282A9A603}" srcOrd="0" destOrd="0" presId="urn:microsoft.com/office/officeart/2005/8/layout/cycle6"/>
    <dgm:cxn modelId="{6591527B-034B-4892-B2B9-27981EC35A04}" type="presOf" srcId="{D69A14D8-ADB0-40CD-AA96-3FEA6E4696EF}" destId="{EC655E4E-60B4-4DF0-8E26-1042FF98C99F}" srcOrd="0" destOrd="0" presId="urn:microsoft.com/office/officeart/2005/8/layout/cycle6"/>
    <dgm:cxn modelId="{DF5DC582-3A81-4628-B47D-10E8FAABA493}" srcId="{D5BA44EE-821C-4345-BDAA-5C0DC6261A18}" destId="{7495708E-178E-4E62-9145-E6587FA578F3}" srcOrd="2" destOrd="0" parTransId="{8763E2F5-A644-4725-8058-E1F052B6A2B5}" sibTransId="{056EB9A7-5CBA-4BB5-94A8-D7373EDED70F}"/>
    <dgm:cxn modelId="{616E348C-64EB-4033-AB4E-B8FED08E3366}" type="presOf" srcId="{7495708E-178E-4E62-9145-E6587FA578F3}" destId="{D9A57B96-8311-43B7-AA0D-F469E687D197}" srcOrd="0" destOrd="0" presId="urn:microsoft.com/office/officeart/2005/8/layout/cycle6"/>
    <dgm:cxn modelId="{1F9D91A0-A3BD-4F0B-A238-EF1AB5335B57}" type="presOf" srcId="{7A819F72-3701-433B-87BA-8AA0F3647C4E}" destId="{C3B4F2E9-3CE0-4F0C-A851-A3C6E94DA7BE}" srcOrd="0" destOrd="0" presId="urn:microsoft.com/office/officeart/2005/8/layout/cycle6"/>
    <dgm:cxn modelId="{76BB20CF-1655-4933-ACC8-E4D91425FF84}" type="presOf" srcId="{9587A59C-9663-456F-853D-11C687C0E7C5}" destId="{5C184BD2-C930-401F-8915-8377F04FBE66}" srcOrd="0" destOrd="0" presId="urn:microsoft.com/office/officeart/2005/8/layout/cycle6"/>
    <dgm:cxn modelId="{7891C2F6-C8AD-42F7-8374-D1AE60978C93}" type="presOf" srcId="{D5BA44EE-821C-4345-BDAA-5C0DC6261A18}" destId="{F2FC9FEE-C76D-440F-8960-A25A6CAD738E}" srcOrd="0" destOrd="0" presId="urn:microsoft.com/office/officeart/2005/8/layout/cycle6"/>
    <dgm:cxn modelId="{B08B2CBF-B3FC-4CBE-AA71-52C1ED7A417F}" type="presParOf" srcId="{F2FC9FEE-C76D-440F-8960-A25A6CAD738E}" destId="{18B7FA01-1F3E-4DF6-BE87-3C9AFB765D17}" srcOrd="0" destOrd="0" presId="urn:microsoft.com/office/officeart/2005/8/layout/cycle6"/>
    <dgm:cxn modelId="{8B48C750-7540-4FE7-8F5D-9C4BD5FF2B6D}" type="presParOf" srcId="{F2FC9FEE-C76D-440F-8960-A25A6CAD738E}" destId="{1531EC0D-F4C1-43F0-AAC3-BBE0CDA48C8B}" srcOrd="1" destOrd="0" presId="urn:microsoft.com/office/officeart/2005/8/layout/cycle6"/>
    <dgm:cxn modelId="{42DBACC5-44A3-4144-A65E-0F841FF1733F}" type="presParOf" srcId="{F2FC9FEE-C76D-440F-8960-A25A6CAD738E}" destId="{9F758CCD-9067-4116-8B65-69521B8E1D8D}" srcOrd="2" destOrd="0" presId="urn:microsoft.com/office/officeart/2005/8/layout/cycle6"/>
    <dgm:cxn modelId="{73C6B510-D7F9-4BF7-BB38-4B25574DDBFE}" type="presParOf" srcId="{F2FC9FEE-C76D-440F-8960-A25A6CAD738E}" destId="{5C184BD2-C930-401F-8915-8377F04FBE66}" srcOrd="3" destOrd="0" presId="urn:microsoft.com/office/officeart/2005/8/layout/cycle6"/>
    <dgm:cxn modelId="{9F9C3E30-5681-4D66-815A-34DE5F2010C9}" type="presParOf" srcId="{F2FC9FEE-C76D-440F-8960-A25A6CAD738E}" destId="{C3A37591-28A4-41A3-9D03-36AD2C1A31C4}" srcOrd="4" destOrd="0" presId="urn:microsoft.com/office/officeart/2005/8/layout/cycle6"/>
    <dgm:cxn modelId="{F9154939-D123-4DD0-9B93-4927DF6B912B}" type="presParOf" srcId="{F2FC9FEE-C76D-440F-8960-A25A6CAD738E}" destId="{C3B4F2E9-3CE0-4F0C-A851-A3C6E94DA7BE}" srcOrd="5" destOrd="0" presId="urn:microsoft.com/office/officeart/2005/8/layout/cycle6"/>
    <dgm:cxn modelId="{4183198D-04CC-4A9F-A5A5-B4C5AD1567C8}" type="presParOf" srcId="{F2FC9FEE-C76D-440F-8960-A25A6CAD738E}" destId="{D9A57B96-8311-43B7-AA0D-F469E687D197}" srcOrd="6" destOrd="0" presId="urn:microsoft.com/office/officeart/2005/8/layout/cycle6"/>
    <dgm:cxn modelId="{50B20A23-9E48-4A31-A6C4-A9D9E3488DB0}" type="presParOf" srcId="{F2FC9FEE-C76D-440F-8960-A25A6CAD738E}" destId="{D66EF913-9322-433A-9A51-512DEDDA519E}" srcOrd="7" destOrd="0" presId="urn:microsoft.com/office/officeart/2005/8/layout/cycle6"/>
    <dgm:cxn modelId="{B81B9834-B53D-49EE-888B-AB4A0C3D89C3}" type="presParOf" srcId="{F2FC9FEE-C76D-440F-8960-A25A6CAD738E}" destId="{C7FEFFCC-A953-4C1D-B045-830373C29202}" srcOrd="8" destOrd="0" presId="urn:microsoft.com/office/officeart/2005/8/layout/cycle6"/>
    <dgm:cxn modelId="{6E9BEBBB-E025-44B7-A1C5-0215A13F85B5}" type="presParOf" srcId="{F2FC9FEE-C76D-440F-8960-A25A6CAD738E}" destId="{2831C337-CD0A-4880-A9B4-39F5E32763DA}" srcOrd="9" destOrd="0" presId="urn:microsoft.com/office/officeart/2005/8/layout/cycle6"/>
    <dgm:cxn modelId="{B83A1872-B8F0-4DA6-B49F-FCAC083B616E}" type="presParOf" srcId="{F2FC9FEE-C76D-440F-8960-A25A6CAD738E}" destId="{A67CEB78-68F4-4B8A-86CB-D5C000D54F98}" srcOrd="10" destOrd="0" presId="urn:microsoft.com/office/officeart/2005/8/layout/cycle6"/>
    <dgm:cxn modelId="{AB048167-0C1F-4CA6-8995-4D197DBD48AC}" type="presParOf" srcId="{F2FC9FEE-C76D-440F-8960-A25A6CAD738E}" destId="{6F3E6EAB-F2C9-472D-B4E7-4ED282A9A603}" srcOrd="11" destOrd="0" presId="urn:microsoft.com/office/officeart/2005/8/layout/cycle6"/>
    <dgm:cxn modelId="{A4B6BFB8-A24A-49FF-9379-336129562DF8}" type="presParOf" srcId="{F2FC9FEE-C76D-440F-8960-A25A6CAD738E}" destId="{C2839A99-BA22-4252-A35D-D76AF1995D06}" srcOrd="12" destOrd="0" presId="urn:microsoft.com/office/officeart/2005/8/layout/cycle6"/>
    <dgm:cxn modelId="{ADF692EC-066E-43C0-87E0-150FB5ADC853}" type="presParOf" srcId="{F2FC9FEE-C76D-440F-8960-A25A6CAD738E}" destId="{4D131253-03AD-48B4-B390-60BA32668A68}" srcOrd="13" destOrd="0" presId="urn:microsoft.com/office/officeart/2005/8/layout/cycle6"/>
    <dgm:cxn modelId="{DF5CFBAF-8CAE-409C-9BA8-13BCD0623EA0}" type="presParOf" srcId="{F2FC9FEE-C76D-440F-8960-A25A6CAD738E}" destId="{EC655E4E-60B4-4DF0-8E26-1042FF98C99F}"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50273-B2D8-4122-A19A-62BAEBC59E6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fr-FR"/>
        </a:p>
      </dgm:t>
    </dgm:pt>
    <dgm:pt modelId="{78A31980-E068-45D4-8FE2-14DAE0F4FA37}">
      <dgm:prSet phldrT="[Texte]"/>
      <dgm:spPr/>
      <dgm:t>
        <a:bodyPr/>
        <a:lstStyle/>
        <a:p>
          <a:r>
            <a:rPr lang="fr-FR" dirty="0"/>
            <a:t>Informel : habitants proche, bénévoles</a:t>
          </a:r>
        </a:p>
      </dgm:t>
    </dgm:pt>
    <dgm:pt modelId="{2B8DF7BC-80E1-4277-9668-C731EDADBB06}" type="parTrans" cxnId="{B9D72EB9-808B-4B8E-A6A0-8FFA498EB084}">
      <dgm:prSet/>
      <dgm:spPr/>
      <dgm:t>
        <a:bodyPr/>
        <a:lstStyle/>
        <a:p>
          <a:endParaRPr lang="fr-FR"/>
        </a:p>
      </dgm:t>
    </dgm:pt>
    <dgm:pt modelId="{9DFE2AD2-C2D9-4260-953A-8D55B9F72824}" type="sibTrans" cxnId="{B9D72EB9-808B-4B8E-A6A0-8FFA498EB084}">
      <dgm:prSet/>
      <dgm:spPr/>
      <dgm:t>
        <a:bodyPr/>
        <a:lstStyle/>
        <a:p>
          <a:endParaRPr lang="fr-FR"/>
        </a:p>
      </dgm:t>
    </dgm:pt>
    <dgm:pt modelId="{8D71757F-36C3-4E8D-A598-30E529162DAB}">
      <dgm:prSet phldrT="[Texte]" custT="1"/>
      <dgm:spPr/>
      <dgm:t>
        <a:bodyPr/>
        <a:lstStyle/>
        <a:p>
          <a:r>
            <a:rPr lang="fr-FR" sz="1200" dirty="0"/>
            <a:t>Institutionnel: marché, administrations</a:t>
          </a:r>
        </a:p>
      </dgm:t>
    </dgm:pt>
    <dgm:pt modelId="{699F909B-1FF5-4154-A79D-C063914046A8}" type="parTrans" cxnId="{63512F6F-3463-484F-8F0E-E81FD384CA21}">
      <dgm:prSet/>
      <dgm:spPr/>
      <dgm:t>
        <a:bodyPr/>
        <a:lstStyle/>
        <a:p>
          <a:endParaRPr lang="fr-FR"/>
        </a:p>
      </dgm:t>
    </dgm:pt>
    <dgm:pt modelId="{56583B04-6F6B-497F-A64C-33506F11FD4F}" type="sibTrans" cxnId="{63512F6F-3463-484F-8F0E-E81FD384CA21}">
      <dgm:prSet/>
      <dgm:spPr/>
      <dgm:t>
        <a:bodyPr/>
        <a:lstStyle/>
        <a:p>
          <a:endParaRPr lang="fr-FR"/>
        </a:p>
      </dgm:t>
    </dgm:pt>
    <dgm:pt modelId="{04A03D6B-7A21-4F14-ABAD-B4473A27C069}">
      <dgm:prSet phldrT="[Texte]"/>
      <dgm:spPr/>
      <dgm:t>
        <a:bodyPr/>
        <a:lstStyle/>
        <a:p>
          <a:r>
            <a:rPr lang="fr-FR" dirty="0"/>
            <a:t>Secteur associatif</a:t>
          </a:r>
        </a:p>
      </dgm:t>
    </dgm:pt>
    <dgm:pt modelId="{818F3AAB-D14F-431F-B407-599C17C06513}" type="parTrans" cxnId="{47CE2F79-FF4E-4173-995A-EA1D4209945C}">
      <dgm:prSet/>
      <dgm:spPr/>
      <dgm:t>
        <a:bodyPr/>
        <a:lstStyle/>
        <a:p>
          <a:endParaRPr lang="fr-FR"/>
        </a:p>
      </dgm:t>
    </dgm:pt>
    <dgm:pt modelId="{0486916A-A877-4935-AD55-E9F969BD8AC4}" type="sibTrans" cxnId="{47CE2F79-FF4E-4173-995A-EA1D4209945C}">
      <dgm:prSet/>
      <dgm:spPr/>
      <dgm:t>
        <a:bodyPr/>
        <a:lstStyle/>
        <a:p>
          <a:endParaRPr lang="fr-FR"/>
        </a:p>
      </dgm:t>
    </dgm:pt>
    <dgm:pt modelId="{B2D22AAC-0CB4-4D2A-A71B-85DCAC5FC3A9}">
      <dgm:prSet phldrT="[Texte]"/>
      <dgm:spPr/>
      <dgm:t>
        <a:bodyPr/>
        <a:lstStyle/>
        <a:p>
          <a:r>
            <a:rPr lang="fr-FR" dirty="0"/>
            <a:t>Hybridité : participation des différents secteurs aux décision</a:t>
          </a:r>
        </a:p>
      </dgm:t>
    </dgm:pt>
    <dgm:pt modelId="{60E78AC3-E691-46E6-9820-54C9EB33D4C9}" type="parTrans" cxnId="{4CAF1B2F-3071-4554-99E8-93438AB1E1FA}">
      <dgm:prSet/>
      <dgm:spPr/>
      <dgm:t>
        <a:bodyPr/>
        <a:lstStyle/>
        <a:p>
          <a:endParaRPr lang="fr-FR"/>
        </a:p>
      </dgm:t>
    </dgm:pt>
    <dgm:pt modelId="{F3714DF0-C0AB-4CC6-92B8-61E56C96F882}" type="sibTrans" cxnId="{4CAF1B2F-3071-4554-99E8-93438AB1E1FA}">
      <dgm:prSet/>
      <dgm:spPr/>
      <dgm:t>
        <a:bodyPr/>
        <a:lstStyle/>
        <a:p>
          <a:endParaRPr lang="fr-FR"/>
        </a:p>
      </dgm:t>
    </dgm:pt>
    <dgm:pt modelId="{5AF87549-7AEA-4524-A17E-57F9E85A5A3B}" type="pres">
      <dgm:prSet presAssocID="{59650273-B2D8-4122-A19A-62BAEBC59E63}" presName="Name0" presStyleCnt="0">
        <dgm:presLayoutVars>
          <dgm:chMax val="4"/>
          <dgm:resizeHandles val="exact"/>
        </dgm:presLayoutVars>
      </dgm:prSet>
      <dgm:spPr/>
    </dgm:pt>
    <dgm:pt modelId="{A8B57739-3ECE-45C8-9A24-9B19144CA3EA}" type="pres">
      <dgm:prSet presAssocID="{59650273-B2D8-4122-A19A-62BAEBC59E63}" presName="ellipse" presStyleLbl="trBgShp" presStyleIdx="0" presStyleCnt="1"/>
      <dgm:spPr/>
    </dgm:pt>
    <dgm:pt modelId="{7B62233B-F2CA-41EA-9EE0-12F8B58DF165}" type="pres">
      <dgm:prSet presAssocID="{59650273-B2D8-4122-A19A-62BAEBC59E63}" presName="arrow1" presStyleLbl="fgShp" presStyleIdx="0" presStyleCnt="1"/>
      <dgm:spPr/>
    </dgm:pt>
    <dgm:pt modelId="{6FBE6E73-968A-418B-A3B6-98A4FD14642B}" type="pres">
      <dgm:prSet presAssocID="{59650273-B2D8-4122-A19A-62BAEBC59E63}" presName="rectangle" presStyleLbl="revTx" presStyleIdx="0" presStyleCnt="1">
        <dgm:presLayoutVars>
          <dgm:bulletEnabled val="1"/>
        </dgm:presLayoutVars>
      </dgm:prSet>
      <dgm:spPr/>
    </dgm:pt>
    <dgm:pt modelId="{5E49A4C2-BD93-4FD0-9DBE-C7F40D47F37C}" type="pres">
      <dgm:prSet presAssocID="{8D71757F-36C3-4E8D-A598-30E529162DAB}" presName="item1" presStyleLbl="node1" presStyleIdx="0" presStyleCnt="3">
        <dgm:presLayoutVars>
          <dgm:bulletEnabled val="1"/>
        </dgm:presLayoutVars>
      </dgm:prSet>
      <dgm:spPr/>
    </dgm:pt>
    <dgm:pt modelId="{4DBE3A57-60AB-4FDA-8E85-4B1E49BDD0EC}" type="pres">
      <dgm:prSet presAssocID="{04A03D6B-7A21-4F14-ABAD-B4473A27C069}" presName="item2" presStyleLbl="node1" presStyleIdx="1" presStyleCnt="3" custScaleX="121418">
        <dgm:presLayoutVars>
          <dgm:bulletEnabled val="1"/>
        </dgm:presLayoutVars>
      </dgm:prSet>
      <dgm:spPr/>
    </dgm:pt>
    <dgm:pt modelId="{669B5273-9FDE-4DF9-ACDE-8C18CFA33E64}" type="pres">
      <dgm:prSet presAssocID="{B2D22AAC-0CB4-4D2A-A71B-85DCAC5FC3A9}" presName="item3" presStyleLbl="node1" presStyleIdx="2" presStyleCnt="3">
        <dgm:presLayoutVars>
          <dgm:bulletEnabled val="1"/>
        </dgm:presLayoutVars>
      </dgm:prSet>
      <dgm:spPr/>
    </dgm:pt>
    <dgm:pt modelId="{83F7B1E2-480F-4060-83CE-EB151EB6E787}" type="pres">
      <dgm:prSet presAssocID="{59650273-B2D8-4122-A19A-62BAEBC59E63}" presName="funnel" presStyleLbl="trAlignAcc1" presStyleIdx="0" presStyleCnt="1"/>
      <dgm:spPr/>
    </dgm:pt>
  </dgm:ptLst>
  <dgm:cxnLst>
    <dgm:cxn modelId="{4CAF1B2F-3071-4554-99E8-93438AB1E1FA}" srcId="{59650273-B2D8-4122-A19A-62BAEBC59E63}" destId="{B2D22AAC-0CB4-4D2A-A71B-85DCAC5FC3A9}" srcOrd="3" destOrd="0" parTransId="{60E78AC3-E691-46E6-9820-54C9EB33D4C9}" sibTransId="{F3714DF0-C0AB-4CC6-92B8-61E56C96F882}"/>
    <dgm:cxn modelId="{51ABBF39-B221-42D9-B371-17A79DD9801F}" type="presOf" srcId="{8D71757F-36C3-4E8D-A598-30E529162DAB}" destId="{4DBE3A57-60AB-4FDA-8E85-4B1E49BDD0EC}" srcOrd="0" destOrd="0" presId="urn:microsoft.com/office/officeart/2005/8/layout/funnel1"/>
    <dgm:cxn modelId="{77ADD05F-C6CC-4C2F-80A2-0A653A1E24C1}" type="presOf" srcId="{04A03D6B-7A21-4F14-ABAD-B4473A27C069}" destId="{5E49A4C2-BD93-4FD0-9DBE-C7F40D47F37C}" srcOrd="0" destOrd="0" presId="urn:microsoft.com/office/officeart/2005/8/layout/funnel1"/>
    <dgm:cxn modelId="{63512F6F-3463-484F-8F0E-E81FD384CA21}" srcId="{59650273-B2D8-4122-A19A-62BAEBC59E63}" destId="{8D71757F-36C3-4E8D-A598-30E529162DAB}" srcOrd="1" destOrd="0" parTransId="{699F909B-1FF5-4154-A79D-C063914046A8}" sibTransId="{56583B04-6F6B-497F-A64C-33506F11FD4F}"/>
    <dgm:cxn modelId="{D7FF1653-D437-4CA8-9699-09A909D37F32}" type="presOf" srcId="{59650273-B2D8-4122-A19A-62BAEBC59E63}" destId="{5AF87549-7AEA-4524-A17E-57F9E85A5A3B}" srcOrd="0" destOrd="0" presId="urn:microsoft.com/office/officeart/2005/8/layout/funnel1"/>
    <dgm:cxn modelId="{47CE2F79-FF4E-4173-995A-EA1D4209945C}" srcId="{59650273-B2D8-4122-A19A-62BAEBC59E63}" destId="{04A03D6B-7A21-4F14-ABAD-B4473A27C069}" srcOrd="2" destOrd="0" parTransId="{818F3AAB-D14F-431F-B407-599C17C06513}" sibTransId="{0486916A-A877-4935-AD55-E9F969BD8AC4}"/>
    <dgm:cxn modelId="{A8DBFFB8-CFC9-41FC-B5AB-C603A4D86F89}" type="presOf" srcId="{78A31980-E068-45D4-8FE2-14DAE0F4FA37}" destId="{669B5273-9FDE-4DF9-ACDE-8C18CFA33E64}" srcOrd="0" destOrd="0" presId="urn:microsoft.com/office/officeart/2005/8/layout/funnel1"/>
    <dgm:cxn modelId="{B9D72EB9-808B-4B8E-A6A0-8FFA498EB084}" srcId="{59650273-B2D8-4122-A19A-62BAEBC59E63}" destId="{78A31980-E068-45D4-8FE2-14DAE0F4FA37}" srcOrd="0" destOrd="0" parTransId="{2B8DF7BC-80E1-4277-9668-C731EDADBB06}" sibTransId="{9DFE2AD2-C2D9-4260-953A-8D55B9F72824}"/>
    <dgm:cxn modelId="{7D1325CE-7F03-48A9-9A78-377B062A6E2B}" type="presOf" srcId="{B2D22AAC-0CB4-4D2A-A71B-85DCAC5FC3A9}" destId="{6FBE6E73-968A-418B-A3B6-98A4FD14642B}" srcOrd="0" destOrd="0" presId="urn:microsoft.com/office/officeart/2005/8/layout/funnel1"/>
    <dgm:cxn modelId="{E10BC78C-ECA5-46FC-9379-3A8E1BA46F04}" type="presParOf" srcId="{5AF87549-7AEA-4524-A17E-57F9E85A5A3B}" destId="{A8B57739-3ECE-45C8-9A24-9B19144CA3EA}" srcOrd="0" destOrd="0" presId="urn:microsoft.com/office/officeart/2005/8/layout/funnel1"/>
    <dgm:cxn modelId="{867C49EB-EAEF-47A9-80EE-BBD52C0AD131}" type="presParOf" srcId="{5AF87549-7AEA-4524-A17E-57F9E85A5A3B}" destId="{7B62233B-F2CA-41EA-9EE0-12F8B58DF165}" srcOrd="1" destOrd="0" presId="urn:microsoft.com/office/officeart/2005/8/layout/funnel1"/>
    <dgm:cxn modelId="{9E85207F-AAF3-4D27-8BB8-F569570CD606}" type="presParOf" srcId="{5AF87549-7AEA-4524-A17E-57F9E85A5A3B}" destId="{6FBE6E73-968A-418B-A3B6-98A4FD14642B}" srcOrd="2" destOrd="0" presId="urn:microsoft.com/office/officeart/2005/8/layout/funnel1"/>
    <dgm:cxn modelId="{DC7F3A8A-FAD5-4F80-AEE2-082EB465A157}" type="presParOf" srcId="{5AF87549-7AEA-4524-A17E-57F9E85A5A3B}" destId="{5E49A4C2-BD93-4FD0-9DBE-C7F40D47F37C}" srcOrd="3" destOrd="0" presId="urn:microsoft.com/office/officeart/2005/8/layout/funnel1"/>
    <dgm:cxn modelId="{BEADE483-6AC0-4EDD-9A33-1E4F39CEF611}" type="presParOf" srcId="{5AF87549-7AEA-4524-A17E-57F9E85A5A3B}" destId="{4DBE3A57-60AB-4FDA-8E85-4B1E49BDD0EC}" srcOrd="4" destOrd="0" presId="urn:microsoft.com/office/officeart/2005/8/layout/funnel1"/>
    <dgm:cxn modelId="{CD34855B-0D6E-4EE3-B2BA-AE4675058DDD}" type="presParOf" srcId="{5AF87549-7AEA-4524-A17E-57F9E85A5A3B}" destId="{669B5273-9FDE-4DF9-ACDE-8C18CFA33E64}" srcOrd="5" destOrd="0" presId="urn:microsoft.com/office/officeart/2005/8/layout/funnel1"/>
    <dgm:cxn modelId="{E5475FA6-4747-40C8-9DD4-4D48A4A38A84}" type="presParOf" srcId="{5AF87549-7AEA-4524-A17E-57F9E85A5A3B}" destId="{83F7B1E2-480F-4060-83CE-EB151EB6E787}"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47C197-7B5A-4367-B8B2-3458A9DA99B8}" type="doc">
      <dgm:prSet loTypeId="urn:microsoft.com/office/officeart/2005/8/layout/balance1" loCatId="relationship" qsTypeId="urn:microsoft.com/office/officeart/2005/8/quickstyle/simple2" qsCatId="simple" csTypeId="urn:microsoft.com/office/officeart/2005/8/colors/colorful5" csCatId="colorful" phldr="1"/>
      <dgm:spPr/>
      <dgm:t>
        <a:bodyPr/>
        <a:lstStyle/>
        <a:p>
          <a:endParaRPr lang="fr-FR"/>
        </a:p>
      </dgm:t>
    </dgm:pt>
    <dgm:pt modelId="{5860A170-87F7-4B4E-8141-226BFF5488F6}">
      <dgm:prSet phldrT="[Texte]"/>
      <dgm:spPr/>
      <dgm:t>
        <a:bodyPr/>
        <a:lstStyle/>
        <a:p>
          <a:r>
            <a:rPr lang="fr-FR" dirty="0"/>
            <a:t>Plus d’hybridité</a:t>
          </a:r>
        </a:p>
      </dgm:t>
    </dgm:pt>
    <dgm:pt modelId="{936ACE1D-0D48-4FD2-85E4-2228BE0C7894}" type="parTrans" cxnId="{2A8F37A4-5656-4F9B-92BD-43664C4E2D63}">
      <dgm:prSet/>
      <dgm:spPr/>
      <dgm:t>
        <a:bodyPr/>
        <a:lstStyle/>
        <a:p>
          <a:endParaRPr lang="fr-FR"/>
        </a:p>
      </dgm:t>
    </dgm:pt>
    <dgm:pt modelId="{34C9AA0A-DBA9-4B24-8EA4-C03DDEB64A46}" type="sibTrans" cxnId="{2A8F37A4-5656-4F9B-92BD-43664C4E2D63}">
      <dgm:prSet/>
      <dgm:spPr/>
      <dgm:t>
        <a:bodyPr/>
        <a:lstStyle/>
        <a:p>
          <a:endParaRPr lang="fr-FR"/>
        </a:p>
      </dgm:t>
    </dgm:pt>
    <dgm:pt modelId="{8A448DAF-6A00-4175-87FF-60BD8B195715}">
      <dgm:prSet phldrT="[Texte]"/>
      <dgm:spPr/>
      <dgm:t>
        <a:bodyPr/>
        <a:lstStyle/>
        <a:p>
          <a:r>
            <a:rPr lang="fr-FR" dirty="0"/>
            <a:t>conflictualité</a:t>
          </a:r>
        </a:p>
      </dgm:t>
    </dgm:pt>
    <dgm:pt modelId="{AC2B2BE8-6D3A-47C3-B266-CE4776E33ECE}" type="parTrans" cxnId="{93A98959-01F6-47A1-8E23-21D9CE9C3B32}">
      <dgm:prSet/>
      <dgm:spPr/>
      <dgm:t>
        <a:bodyPr/>
        <a:lstStyle/>
        <a:p>
          <a:endParaRPr lang="fr-FR"/>
        </a:p>
      </dgm:t>
    </dgm:pt>
    <dgm:pt modelId="{C91C45CE-4457-4A3B-BE9F-F9ADD69DAA96}" type="sibTrans" cxnId="{93A98959-01F6-47A1-8E23-21D9CE9C3B32}">
      <dgm:prSet/>
      <dgm:spPr/>
      <dgm:t>
        <a:bodyPr/>
        <a:lstStyle/>
        <a:p>
          <a:endParaRPr lang="fr-FR"/>
        </a:p>
      </dgm:t>
    </dgm:pt>
    <dgm:pt modelId="{9121D3EC-CC30-48A8-81C5-C1F297F3DD5D}">
      <dgm:prSet phldrT="[Texte]"/>
      <dgm:spPr/>
      <dgm:t>
        <a:bodyPr/>
        <a:lstStyle/>
        <a:p>
          <a:r>
            <a:rPr lang="fr-FR" dirty="0"/>
            <a:t>Moins d’hybridité</a:t>
          </a:r>
        </a:p>
      </dgm:t>
    </dgm:pt>
    <dgm:pt modelId="{0D96BD14-6B7B-4173-9A46-5F3D676A141B}" type="parTrans" cxnId="{81340B5F-E1C4-4C3E-AFA8-4BA39977C24B}">
      <dgm:prSet/>
      <dgm:spPr/>
      <dgm:t>
        <a:bodyPr/>
        <a:lstStyle/>
        <a:p>
          <a:endParaRPr lang="fr-FR"/>
        </a:p>
      </dgm:t>
    </dgm:pt>
    <dgm:pt modelId="{C9C15940-BCE4-40CB-9639-3590BF09C882}" type="sibTrans" cxnId="{81340B5F-E1C4-4C3E-AFA8-4BA39977C24B}">
      <dgm:prSet/>
      <dgm:spPr/>
      <dgm:t>
        <a:bodyPr/>
        <a:lstStyle/>
        <a:p>
          <a:endParaRPr lang="fr-FR"/>
        </a:p>
      </dgm:t>
    </dgm:pt>
    <dgm:pt modelId="{6D88BF6B-54F7-4C0D-81C4-B27906FEABD0}">
      <dgm:prSet phldrT="[Texte]"/>
      <dgm:spPr/>
      <dgm:t>
        <a:bodyPr/>
        <a:lstStyle/>
        <a:p>
          <a:r>
            <a:rPr lang="fr-FR" dirty="0"/>
            <a:t>Soin </a:t>
          </a:r>
        </a:p>
      </dgm:t>
    </dgm:pt>
    <dgm:pt modelId="{69D7F3D2-9DC4-40ED-BBD6-E6312C326C12}" type="parTrans" cxnId="{AFC61EE3-C889-49B0-A69C-39A4C430F02F}">
      <dgm:prSet/>
      <dgm:spPr/>
      <dgm:t>
        <a:bodyPr/>
        <a:lstStyle/>
        <a:p>
          <a:endParaRPr lang="fr-FR"/>
        </a:p>
      </dgm:t>
    </dgm:pt>
    <dgm:pt modelId="{DF6E9562-668D-4AB2-9A23-CBBC355FBA93}" type="sibTrans" cxnId="{AFC61EE3-C889-49B0-A69C-39A4C430F02F}">
      <dgm:prSet/>
      <dgm:spPr/>
      <dgm:t>
        <a:bodyPr/>
        <a:lstStyle/>
        <a:p>
          <a:endParaRPr lang="fr-FR"/>
        </a:p>
      </dgm:t>
    </dgm:pt>
    <dgm:pt modelId="{942AB73E-8BB9-420F-A848-7B203D2BFC8B}">
      <dgm:prSet phldrT="[Texte]"/>
      <dgm:spPr/>
      <dgm:t>
        <a:bodyPr/>
        <a:lstStyle/>
        <a:p>
          <a:r>
            <a:rPr lang="fr-FR" dirty="0"/>
            <a:t>sécurité</a:t>
          </a:r>
        </a:p>
      </dgm:t>
    </dgm:pt>
    <dgm:pt modelId="{AB6A1013-71B4-4C81-AC0F-7663D7E65164}" type="parTrans" cxnId="{5C5E6A6D-6734-49D6-9133-8E7C9F0433B0}">
      <dgm:prSet/>
      <dgm:spPr/>
      <dgm:t>
        <a:bodyPr/>
        <a:lstStyle/>
        <a:p>
          <a:endParaRPr lang="fr-FR"/>
        </a:p>
      </dgm:t>
    </dgm:pt>
    <dgm:pt modelId="{54EA5F94-47F7-4B35-B65C-C9C449969DB6}" type="sibTrans" cxnId="{5C5E6A6D-6734-49D6-9133-8E7C9F0433B0}">
      <dgm:prSet/>
      <dgm:spPr/>
      <dgm:t>
        <a:bodyPr/>
        <a:lstStyle/>
        <a:p>
          <a:endParaRPr lang="fr-FR"/>
        </a:p>
      </dgm:t>
    </dgm:pt>
    <dgm:pt modelId="{7C397A3A-ABF6-4C8F-84A2-63EFCC5B515D}">
      <dgm:prSet phldrT="[Texte]"/>
      <dgm:spPr/>
      <dgm:t>
        <a:bodyPr/>
        <a:lstStyle/>
        <a:p>
          <a:endParaRPr lang="fr-FR" dirty="0"/>
        </a:p>
      </dgm:t>
    </dgm:pt>
    <dgm:pt modelId="{44325FD6-6363-41F1-B13C-C6373FD2795A}" type="parTrans" cxnId="{9A3ACC55-B503-4907-A910-5B7C60347248}">
      <dgm:prSet/>
      <dgm:spPr/>
      <dgm:t>
        <a:bodyPr/>
        <a:lstStyle/>
        <a:p>
          <a:endParaRPr lang="fr-FR"/>
        </a:p>
      </dgm:t>
    </dgm:pt>
    <dgm:pt modelId="{FEC5AC97-5306-463E-81B5-6A40E5A05B62}" type="sibTrans" cxnId="{9A3ACC55-B503-4907-A910-5B7C60347248}">
      <dgm:prSet/>
      <dgm:spPr/>
      <dgm:t>
        <a:bodyPr/>
        <a:lstStyle/>
        <a:p>
          <a:endParaRPr lang="fr-FR"/>
        </a:p>
      </dgm:t>
    </dgm:pt>
    <dgm:pt modelId="{7C5A657F-F87B-4862-AE50-67A92F5095E4}">
      <dgm:prSet phldrT="[Texte]"/>
      <dgm:spPr/>
      <dgm:t>
        <a:bodyPr/>
        <a:lstStyle/>
        <a:p>
          <a:r>
            <a:rPr lang="fr-FR" dirty="0"/>
            <a:t>Vie sociale</a:t>
          </a:r>
        </a:p>
      </dgm:t>
    </dgm:pt>
    <dgm:pt modelId="{5F7BAF3A-F91B-487E-9191-CDFAC71B4603}" type="parTrans" cxnId="{41405D03-6537-4B9F-8681-1D76BAC0CF65}">
      <dgm:prSet/>
      <dgm:spPr/>
      <dgm:t>
        <a:bodyPr/>
        <a:lstStyle/>
        <a:p>
          <a:endParaRPr lang="fr-FR"/>
        </a:p>
      </dgm:t>
    </dgm:pt>
    <dgm:pt modelId="{174CCAB3-D817-41BF-8079-E56D4C9144A2}" type="sibTrans" cxnId="{41405D03-6537-4B9F-8681-1D76BAC0CF65}">
      <dgm:prSet/>
      <dgm:spPr/>
      <dgm:t>
        <a:bodyPr/>
        <a:lstStyle/>
        <a:p>
          <a:endParaRPr lang="fr-FR"/>
        </a:p>
      </dgm:t>
    </dgm:pt>
    <dgm:pt modelId="{A6ABF2D8-6D7E-4D3E-AB93-B40A8B7135B4}">
      <dgm:prSet phldrT="[Texte]"/>
      <dgm:spPr/>
      <dgm:t>
        <a:bodyPr/>
        <a:lstStyle/>
        <a:p>
          <a:r>
            <a:rPr lang="fr-FR"/>
            <a:t>Inclusion </a:t>
          </a:r>
          <a:endParaRPr lang="fr-FR" dirty="0"/>
        </a:p>
      </dgm:t>
    </dgm:pt>
    <dgm:pt modelId="{0887F9CE-FC1A-4009-8C27-6B1E8CF637CE}" type="parTrans" cxnId="{BF387092-4B1D-4836-A603-F106BC32362A}">
      <dgm:prSet/>
      <dgm:spPr/>
      <dgm:t>
        <a:bodyPr/>
        <a:lstStyle/>
        <a:p>
          <a:endParaRPr lang="fr-FR"/>
        </a:p>
      </dgm:t>
    </dgm:pt>
    <dgm:pt modelId="{14D55685-38F3-42EA-92EB-DB5A444F7B61}" type="sibTrans" cxnId="{BF387092-4B1D-4836-A603-F106BC32362A}">
      <dgm:prSet/>
      <dgm:spPr/>
      <dgm:t>
        <a:bodyPr/>
        <a:lstStyle/>
        <a:p>
          <a:endParaRPr lang="fr-FR"/>
        </a:p>
      </dgm:t>
    </dgm:pt>
    <dgm:pt modelId="{E91B7BE9-342A-49CC-ACF1-E31FC00DB585}">
      <dgm:prSet phldrT="[Texte]"/>
      <dgm:spPr/>
      <dgm:t>
        <a:bodyPr/>
        <a:lstStyle/>
        <a:p>
          <a:r>
            <a:rPr lang="fr-FR"/>
            <a:t>Autodetermination</a:t>
          </a:r>
          <a:endParaRPr lang="fr-FR" dirty="0"/>
        </a:p>
      </dgm:t>
    </dgm:pt>
    <dgm:pt modelId="{531928D2-C490-41A1-BCFC-06E62A53F211}" type="parTrans" cxnId="{440EE399-F727-4360-B3C9-4A18E71382F3}">
      <dgm:prSet/>
      <dgm:spPr/>
      <dgm:t>
        <a:bodyPr/>
        <a:lstStyle/>
        <a:p>
          <a:endParaRPr lang="fr-FR"/>
        </a:p>
      </dgm:t>
    </dgm:pt>
    <dgm:pt modelId="{6EDE39A8-53AC-4FCE-8263-D974494379DD}" type="sibTrans" cxnId="{440EE399-F727-4360-B3C9-4A18E71382F3}">
      <dgm:prSet/>
      <dgm:spPr/>
      <dgm:t>
        <a:bodyPr/>
        <a:lstStyle/>
        <a:p>
          <a:endParaRPr lang="fr-FR"/>
        </a:p>
      </dgm:t>
    </dgm:pt>
    <dgm:pt modelId="{99E36310-0AFA-4468-B0C1-EC7195DF8590}" type="pres">
      <dgm:prSet presAssocID="{3E47C197-7B5A-4367-B8B2-3458A9DA99B8}" presName="outerComposite" presStyleCnt="0">
        <dgm:presLayoutVars>
          <dgm:chMax val="2"/>
          <dgm:animLvl val="lvl"/>
          <dgm:resizeHandles val="exact"/>
        </dgm:presLayoutVars>
      </dgm:prSet>
      <dgm:spPr/>
    </dgm:pt>
    <dgm:pt modelId="{AC133385-5D52-40B0-9257-247BC8D245C3}" type="pres">
      <dgm:prSet presAssocID="{3E47C197-7B5A-4367-B8B2-3458A9DA99B8}" presName="dummyMaxCanvas" presStyleCnt="0"/>
      <dgm:spPr/>
    </dgm:pt>
    <dgm:pt modelId="{E10ADAA9-9017-4EA3-878F-C7028AB425F8}" type="pres">
      <dgm:prSet presAssocID="{3E47C197-7B5A-4367-B8B2-3458A9DA99B8}" presName="parentComposite" presStyleCnt="0"/>
      <dgm:spPr/>
    </dgm:pt>
    <dgm:pt modelId="{21171BBA-7EE3-4084-B9D6-E3BCB53CA4D0}" type="pres">
      <dgm:prSet presAssocID="{3E47C197-7B5A-4367-B8B2-3458A9DA99B8}" presName="parent1" presStyleLbl="alignAccFollowNode1" presStyleIdx="0" presStyleCnt="4">
        <dgm:presLayoutVars>
          <dgm:chMax val="4"/>
        </dgm:presLayoutVars>
      </dgm:prSet>
      <dgm:spPr/>
    </dgm:pt>
    <dgm:pt modelId="{33236CA4-8266-4648-80BD-15CB5D42901E}" type="pres">
      <dgm:prSet presAssocID="{3E47C197-7B5A-4367-B8B2-3458A9DA99B8}" presName="parent2" presStyleLbl="alignAccFollowNode1" presStyleIdx="1" presStyleCnt="4">
        <dgm:presLayoutVars>
          <dgm:chMax val="4"/>
        </dgm:presLayoutVars>
      </dgm:prSet>
      <dgm:spPr/>
    </dgm:pt>
    <dgm:pt modelId="{652EF6BE-FC8C-494D-A40D-5B097C56BAB9}" type="pres">
      <dgm:prSet presAssocID="{3E47C197-7B5A-4367-B8B2-3458A9DA99B8}" presName="childrenComposite" presStyleCnt="0"/>
      <dgm:spPr/>
    </dgm:pt>
    <dgm:pt modelId="{4B1DCF7C-7AE6-4BDE-8406-0FE40FB92B38}" type="pres">
      <dgm:prSet presAssocID="{3E47C197-7B5A-4367-B8B2-3458A9DA99B8}" presName="dummyMaxCanvas_ChildArea" presStyleCnt="0"/>
      <dgm:spPr/>
    </dgm:pt>
    <dgm:pt modelId="{C14F5150-C1E6-424E-85DE-DD79BDEB9173}" type="pres">
      <dgm:prSet presAssocID="{3E47C197-7B5A-4367-B8B2-3458A9DA99B8}" presName="fulcrum" presStyleLbl="alignAccFollowNode1" presStyleIdx="2" presStyleCnt="4"/>
      <dgm:spPr/>
    </dgm:pt>
    <dgm:pt modelId="{66EA0E46-EE32-4FF6-A591-1933149933F6}" type="pres">
      <dgm:prSet presAssocID="{3E47C197-7B5A-4367-B8B2-3458A9DA99B8}" presName="balance_42" presStyleLbl="alignAccFollowNode1" presStyleIdx="3" presStyleCnt="4">
        <dgm:presLayoutVars>
          <dgm:bulletEnabled val="1"/>
        </dgm:presLayoutVars>
      </dgm:prSet>
      <dgm:spPr/>
    </dgm:pt>
    <dgm:pt modelId="{7087828A-5D3D-4B89-82D7-0B6A795FD3D8}" type="pres">
      <dgm:prSet presAssocID="{3E47C197-7B5A-4367-B8B2-3458A9DA99B8}" presName="left_42_1" presStyleLbl="node1" presStyleIdx="0" presStyleCnt="6">
        <dgm:presLayoutVars>
          <dgm:bulletEnabled val="1"/>
        </dgm:presLayoutVars>
      </dgm:prSet>
      <dgm:spPr/>
    </dgm:pt>
    <dgm:pt modelId="{46F76DCA-78D0-4E85-99FF-74CE455060F2}" type="pres">
      <dgm:prSet presAssocID="{3E47C197-7B5A-4367-B8B2-3458A9DA99B8}" presName="left_42_2" presStyleLbl="node1" presStyleIdx="1" presStyleCnt="6">
        <dgm:presLayoutVars>
          <dgm:bulletEnabled val="1"/>
        </dgm:presLayoutVars>
      </dgm:prSet>
      <dgm:spPr/>
    </dgm:pt>
    <dgm:pt modelId="{8EE5D700-A6EE-4D3D-BB7D-4F7F0C282445}" type="pres">
      <dgm:prSet presAssocID="{3E47C197-7B5A-4367-B8B2-3458A9DA99B8}" presName="left_42_3" presStyleLbl="node1" presStyleIdx="2" presStyleCnt="6">
        <dgm:presLayoutVars>
          <dgm:bulletEnabled val="1"/>
        </dgm:presLayoutVars>
      </dgm:prSet>
      <dgm:spPr/>
    </dgm:pt>
    <dgm:pt modelId="{E1FE2918-9D3A-45BD-8BA0-BBAF75C496D1}" type="pres">
      <dgm:prSet presAssocID="{3E47C197-7B5A-4367-B8B2-3458A9DA99B8}" presName="left_42_4" presStyleLbl="node1" presStyleIdx="3" presStyleCnt="6">
        <dgm:presLayoutVars>
          <dgm:bulletEnabled val="1"/>
        </dgm:presLayoutVars>
      </dgm:prSet>
      <dgm:spPr/>
    </dgm:pt>
    <dgm:pt modelId="{4C584A50-756F-4F8F-B483-EC453E70D083}" type="pres">
      <dgm:prSet presAssocID="{3E47C197-7B5A-4367-B8B2-3458A9DA99B8}" presName="right_42_1" presStyleLbl="node1" presStyleIdx="4" presStyleCnt="6">
        <dgm:presLayoutVars>
          <dgm:bulletEnabled val="1"/>
        </dgm:presLayoutVars>
      </dgm:prSet>
      <dgm:spPr/>
    </dgm:pt>
    <dgm:pt modelId="{6F5A216E-CDD5-4AC9-8DDC-6DB79ED5B18E}" type="pres">
      <dgm:prSet presAssocID="{3E47C197-7B5A-4367-B8B2-3458A9DA99B8}" presName="right_42_2" presStyleLbl="node1" presStyleIdx="5" presStyleCnt="6">
        <dgm:presLayoutVars>
          <dgm:bulletEnabled val="1"/>
        </dgm:presLayoutVars>
      </dgm:prSet>
      <dgm:spPr/>
    </dgm:pt>
  </dgm:ptLst>
  <dgm:cxnLst>
    <dgm:cxn modelId="{41405D03-6537-4B9F-8681-1D76BAC0CF65}" srcId="{5860A170-87F7-4B4E-8141-226BFF5488F6}" destId="{7C5A657F-F87B-4862-AE50-67A92F5095E4}" srcOrd="2" destOrd="0" parTransId="{5F7BAF3A-F91B-487E-9191-CDFAC71B4603}" sibTransId="{174CCAB3-D817-41BF-8079-E56D4C9144A2}"/>
    <dgm:cxn modelId="{454B4A0C-73E4-4209-ADD8-60B225602BB9}" type="presOf" srcId="{E91B7BE9-342A-49CC-ACF1-E31FC00DB585}" destId="{E1FE2918-9D3A-45BD-8BA0-BBAF75C496D1}" srcOrd="0" destOrd="0" presId="urn:microsoft.com/office/officeart/2005/8/layout/balance1"/>
    <dgm:cxn modelId="{E88A3C11-A2FF-46A7-A48D-C1316A7BE7AA}" type="presOf" srcId="{7C5A657F-F87B-4862-AE50-67A92F5095E4}" destId="{8EE5D700-A6EE-4D3D-BB7D-4F7F0C282445}" srcOrd="0" destOrd="0" presId="urn:microsoft.com/office/officeart/2005/8/layout/balance1"/>
    <dgm:cxn modelId="{4970043A-BDFE-4D76-97AD-8064DF41F358}" type="presOf" srcId="{9121D3EC-CC30-48A8-81C5-C1F297F3DD5D}" destId="{33236CA4-8266-4648-80BD-15CB5D42901E}" srcOrd="0" destOrd="0" presId="urn:microsoft.com/office/officeart/2005/8/layout/balance1"/>
    <dgm:cxn modelId="{81340B5F-E1C4-4C3E-AFA8-4BA39977C24B}" srcId="{3E47C197-7B5A-4367-B8B2-3458A9DA99B8}" destId="{9121D3EC-CC30-48A8-81C5-C1F297F3DD5D}" srcOrd="1" destOrd="0" parTransId="{0D96BD14-6B7B-4173-9A46-5F3D676A141B}" sibTransId="{C9C15940-BCE4-40CB-9639-3590BF09C882}"/>
    <dgm:cxn modelId="{4CDD7661-D9C2-48E2-AB0F-80BB59E52332}" type="presOf" srcId="{6D88BF6B-54F7-4C0D-81C4-B27906FEABD0}" destId="{4C584A50-756F-4F8F-B483-EC453E70D083}" srcOrd="0" destOrd="0" presId="urn:microsoft.com/office/officeart/2005/8/layout/balance1"/>
    <dgm:cxn modelId="{5C5E6A6D-6734-49D6-9133-8E7C9F0433B0}" srcId="{9121D3EC-CC30-48A8-81C5-C1F297F3DD5D}" destId="{942AB73E-8BB9-420F-A848-7B203D2BFC8B}" srcOrd="1" destOrd="0" parTransId="{AB6A1013-71B4-4C81-AC0F-7663D7E65164}" sibTransId="{54EA5F94-47F7-4B35-B65C-C9C449969DB6}"/>
    <dgm:cxn modelId="{7EE32673-1CF3-4A46-93F1-074B3E913418}" type="presOf" srcId="{5860A170-87F7-4B4E-8141-226BFF5488F6}" destId="{21171BBA-7EE3-4084-B9D6-E3BCB53CA4D0}" srcOrd="0" destOrd="0" presId="urn:microsoft.com/office/officeart/2005/8/layout/balance1"/>
    <dgm:cxn modelId="{9A3ACC55-B503-4907-A910-5B7C60347248}" srcId="{3E47C197-7B5A-4367-B8B2-3458A9DA99B8}" destId="{7C397A3A-ABF6-4C8F-84A2-63EFCC5B515D}" srcOrd="2" destOrd="0" parTransId="{44325FD6-6363-41F1-B13C-C6373FD2795A}" sibTransId="{FEC5AC97-5306-463E-81B5-6A40E5A05B62}"/>
    <dgm:cxn modelId="{3564C378-A40C-4247-A97F-3DB80DB3173C}" type="presOf" srcId="{942AB73E-8BB9-420F-A848-7B203D2BFC8B}" destId="{6F5A216E-CDD5-4AC9-8DDC-6DB79ED5B18E}" srcOrd="0" destOrd="0" presId="urn:microsoft.com/office/officeart/2005/8/layout/balance1"/>
    <dgm:cxn modelId="{93A98959-01F6-47A1-8E23-21D9CE9C3B32}" srcId="{5860A170-87F7-4B4E-8141-226BFF5488F6}" destId="{8A448DAF-6A00-4175-87FF-60BD8B195715}" srcOrd="0" destOrd="0" parTransId="{AC2B2BE8-6D3A-47C3-B266-CE4776E33ECE}" sibTransId="{C91C45CE-4457-4A3B-BE9F-F9ADD69DAA96}"/>
    <dgm:cxn modelId="{BF387092-4B1D-4836-A603-F106BC32362A}" srcId="{5860A170-87F7-4B4E-8141-226BFF5488F6}" destId="{A6ABF2D8-6D7E-4D3E-AB93-B40A8B7135B4}" srcOrd="1" destOrd="0" parTransId="{0887F9CE-FC1A-4009-8C27-6B1E8CF637CE}" sibTransId="{14D55685-38F3-42EA-92EB-DB5A444F7B61}"/>
    <dgm:cxn modelId="{98DD8096-2E33-4469-AD9B-9F6DAB95F114}" type="presOf" srcId="{8A448DAF-6A00-4175-87FF-60BD8B195715}" destId="{7087828A-5D3D-4B89-82D7-0B6A795FD3D8}" srcOrd="0" destOrd="0" presId="urn:microsoft.com/office/officeart/2005/8/layout/balance1"/>
    <dgm:cxn modelId="{440EE399-F727-4360-B3C9-4A18E71382F3}" srcId="{5860A170-87F7-4B4E-8141-226BFF5488F6}" destId="{E91B7BE9-342A-49CC-ACF1-E31FC00DB585}" srcOrd="3" destOrd="0" parTransId="{531928D2-C490-41A1-BCFC-06E62A53F211}" sibTransId="{6EDE39A8-53AC-4FCE-8263-D974494379DD}"/>
    <dgm:cxn modelId="{2A8F37A4-5656-4F9B-92BD-43664C4E2D63}" srcId="{3E47C197-7B5A-4367-B8B2-3458A9DA99B8}" destId="{5860A170-87F7-4B4E-8141-226BFF5488F6}" srcOrd="0" destOrd="0" parTransId="{936ACE1D-0D48-4FD2-85E4-2228BE0C7894}" sibTransId="{34C9AA0A-DBA9-4B24-8EA4-C03DDEB64A46}"/>
    <dgm:cxn modelId="{A19074D2-0163-47FE-AB6C-143A40CDFAEC}" type="presOf" srcId="{3E47C197-7B5A-4367-B8B2-3458A9DA99B8}" destId="{99E36310-0AFA-4468-B0C1-EC7195DF8590}" srcOrd="0" destOrd="0" presId="urn:microsoft.com/office/officeart/2005/8/layout/balance1"/>
    <dgm:cxn modelId="{5B748DD9-BFA1-4FB9-A03C-4513A95B3178}" type="presOf" srcId="{A6ABF2D8-6D7E-4D3E-AB93-B40A8B7135B4}" destId="{46F76DCA-78D0-4E85-99FF-74CE455060F2}" srcOrd="0" destOrd="0" presId="urn:microsoft.com/office/officeart/2005/8/layout/balance1"/>
    <dgm:cxn modelId="{AFC61EE3-C889-49B0-A69C-39A4C430F02F}" srcId="{9121D3EC-CC30-48A8-81C5-C1F297F3DD5D}" destId="{6D88BF6B-54F7-4C0D-81C4-B27906FEABD0}" srcOrd="0" destOrd="0" parTransId="{69D7F3D2-9DC4-40ED-BBD6-E6312C326C12}" sibTransId="{DF6E9562-668D-4AB2-9A23-CBBC355FBA93}"/>
    <dgm:cxn modelId="{1E367307-FB6D-4493-A0D3-304A88DBFE34}" type="presParOf" srcId="{99E36310-0AFA-4468-B0C1-EC7195DF8590}" destId="{AC133385-5D52-40B0-9257-247BC8D245C3}" srcOrd="0" destOrd="0" presId="urn:microsoft.com/office/officeart/2005/8/layout/balance1"/>
    <dgm:cxn modelId="{8FAEF495-62A2-475B-B0C7-9D4443FFAE71}" type="presParOf" srcId="{99E36310-0AFA-4468-B0C1-EC7195DF8590}" destId="{E10ADAA9-9017-4EA3-878F-C7028AB425F8}" srcOrd="1" destOrd="0" presId="urn:microsoft.com/office/officeart/2005/8/layout/balance1"/>
    <dgm:cxn modelId="{F81E11C5-E2D7-4A50-8AEC-3C68E4726BEF}" type="presParOf" srcId="{E10ADAA9-9017-4EA3-878F-C7028AB425F8}" destId="{21171BBA-7EE3-4084-B9D6-E3BCB53CA4D0}" srcOrd="0" destOrd="0" presId="urn:microsoft.com/office/officeart/2005/8/layout/balance1"/>
    <dgm:cxn modelId="{5447CC35-AD41-48A6-ABBB-B1AC18186220}" type="presParOf" srcId="{E10ADAA9-9017-4EA3-878F-C7028AB425F8}" destId="{33236CA4-8266-4648-80BD-15CB5D42901E}" srcOrd="1" destOrd="0" presId="urn:microsoft.com/office/officeart/2005/8/layout/balance1"/>
    <dgm:cxn modelId="{4EB5FEC4-BF68-4558-87D3-C36F2AFD6F9C}" type="presParOf" srcId="{99E36310-0AFA-4468-B0C1-EC7195DF8590}" destId="{652EF6BE-FC8C-494D-A40D-5B097C56BAB9}" srcOrd="2" destOrd="0" presId="urn:microsoft.com/office/officeart/2005/8/layout/balance1"/>
    <dgm:cxn modelId="{A9FC7BC3-0885-4C03-940B-E6E45FB8585C}" type="presParOf" srcId="{652EF6BE-FC8C-494D-A40D-5B097C56BAB9}" destId="{4B1DCF7C-7AE6-4BDE-8406-0FE40FB92B38}" srcOrd="0" destOrd="0" presId="urn:microsoft.com/office/officeart/2005/8/layout/balance1"/>
    <dgm:cxn modelId="{2CE9CD9B-2B9F-4C0D-85DA-9115025A8E6E}" type="presParOf" srcId="{652EF6BE-FC8C-494D-A40D-5B097C56BAB9}" destId="{C14F5150-C1E6-424E-85DE-DD79BDEB9173}" srcOrd="1" destOrd="0" presId="urn:microsoft.com/office/officeart/2005/8/layout/balance1"/>
    <dgm:cxn modelId="{DB92FA12-3812-4ECD-8DA0-8AEF0DB6E64F}" type="presParOf" srcId="{652EF6BE-FC8C-494D-A40D-5B097C56BAB9}" destId="{66EA0E46-EE32-4FF6-A591-1933149933F6}" srcOrd="2" destOrd="0" presId="urn:microsoft.com/office/officeart/2005/8/layout/balance1"/>
    <dgm:cxn modelId="{66AE2C8B-FB7C-4D3A-8DEE-6AB49EE797FE}" type="presParOf" srcId="{652EF6BE-FC8C-494D-A40D-5B097C56BAB9}" destId="{7087828A-5D3D-4B89-82D7-0B6A795FD3D8}" srcOrd="3" destOrd="0" presId="urn:microsoft.com/office/officeart/2005/8/layout/balance1"/>
    <dgm:cxn modelId="{11216D7C-E8C4-4429-B88F-87228630825D}" type="presParOf" srcId="{652EF6BE-FC8C-494D-A40D-5B097C56BAB9}" destId="{46F76DCA-78D0-4E85-99FF-74CE455060F2}" srcOrd="4" destOrd="0" presId="urn:microsoft.com/office/officeart/2005/8/layout/balance1"/>
    <dgm:cxn modelId="{E29151C4-D56F-408B-ABDF-CE96DFDDCE9E}" type="presParOf" srcId="{652EF6BE-FC8C-494D-A40D-5B097C56BAB9}" destId="{8EE5D700-A6EE-4D3D-BB7D-4F7F0C282445}" srcOrd="5" destOrd="0" presId="urn:microsoft.com/office/officeart/2005/8/layout/balance1"/>
    <dgm:cxn modelId="{47093479-7C95-4824-86DE-EAA3A4C6E29E}" type="presParOf" srcId="{652EF6BE-FC8C-494D-A40D-5B097C56BAB9}" destId="{E1FE2918-9D3A-45BD-8BA0-BBAF75C496D1}" srcOrd="6" destOrd="0" presId="urn:microsoft.com/office/officeart/2005/8/layout/balance1"/>
    <dgm:cxn modelId="{C01189E5-A3BF-4932-99B9-CCD04CC6848C}" type="presParOf" srcId="{652EF6BE-FC8C-494D-A40D-5B097C56BAB9}" destId="{4C584A50-756F-4F8F-B483-EC453E70D083}" srcOrd="7" destOrd="0" presId="urn:microsoft.com/office/officeart/2005/8/layout/balance1"/>
    <dgm:cxn modelId="{5CFC316F-5438-4A5B-AC07-D4654F06B60E}" type="presParOf" srcId="{652EF6BE-FC8C-494D-A40D-5B097C56BAB9}" destId="{6F5A216E-CDD5-4AC9-8DDC-6DB79ED5B18E}" srcOrd="8" destOrd="0" presId="urn:microsoft.com/office/officeart/2005/8/layout/balanc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53012-F8EA-4EB9-B4F4-C181820C7A7A}">
      <dsp:nvSpPr>
        <dsp:cNvPr id="0" name=""/>
        <dsp:cNvSpPr/>
      </dsp:nvSpPr>
      <dsp:spPr>
        <a:xfrm>
          <a:off x="1483795" y="0"/>
          <a:ext cx="8760641" cy="3630060"/>
        </a:xfrm>
        <a:prstGeom prst="swooshArrow">
          <a:avLst>
            <a:gd name="adj1" fmla="val 25000"/>
            <a:gd name="adj2" fmla="val 25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6271914-AEFC-4175-9F4A-EEEA1135BEB0}">
      <dsp:nvSpPr>
        <dsp:cNvPr id="0" name=""/>
        <dsp:cNvSpPr/>
      </dsp:nvSpPr>
      <dsp:spPr>
        <a:xfrm>
          <a:off x="1792246" y="3050598"/>
          <a:ext cx="133586" cy="133586"/>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E28BD-1F9B-4BC9-8C35-86C6CC5006FE}">
      <dsp:nvSpPr>
        <dsp:cNvPr id="0" name=""/>
        <dsp:cNvSpPr/>
      </dsp:nvSpPr>
      <dsp:spPr>
        <a:xfrm>
          <a:off x="1085826" y="2120127"/>
          <a:ext cx="1932738" cy="8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785" tIns="0" rIns="0" bIns="0" numCol="1" spcCol="1270" anchor="t" anchorCtr="0">
          <a:noAutofit/>
        </a:bodyPr>
        <a:lstStyle/>
        <a:p>
          <a:pPr marL="0" lvl="0" indent="0" algn="l" defTabSz="711200">
            <a:lnSpc>
              <a:spcPct val="90000"/>
            </a:lnSpc>
            <a:spcBef>
              <a:spcPct val="0"/>
            </a:spcBef>
            <a:spcAft>
              <a:spcPts val="0"/>
            </a:spcAft>
            <a:buNone/>
          </a:pPr>
          <a:endParaRPr lang="fr-FR" sz="1600" kern="1200" dirty="0">
            <a:solidFill>
              <a:schemeClr val="accent5">
                <a:lumMod val="75000"/>
              </a:schemeClr>
            </a:solidFill>
          </a:endParaRPr>
        </a:p>
        <a:p>
          <a:pPr marL="0" lvl="0" indent="0" algn="l" defTabSz="711200">
            <a:lnSpc>
              <a:spcPct val="90000"/>
            </a:lnSpc>
            <a:spcBef>
              <a:spcPct val="0"/>
            </a:spcBef>
            <a:spcAft>
              <a:spcPts val="0"/>
            </a:spcAft>
            <a:buNone/>
          </a:pPr>
          <a:r>
            <a:rPr lang="fr-FR" sz="1600" b="1" i="1" kern="1200" dirty="0">
              <a:solidFill>
                <a:schemeClr val="accent5">
                  <a:lumMod val="75000"/>
                </a:schemeClr>
              </a:solidFill>
            </a:rPr>
            <a:t>1995, les pfP pionniers à Berlin</a:t>
          </a:r>
        </a:p>
      </dsp:txBody>
      <dsp:txXfrm>
        <a:off x="1085826" y="2120127"/>
        <a:ext cx="1932738" cy="863954"/>
      </dsp:txXfrm>
    </dsp:sp>
    <dsp:sp modelId="{89A3F903-E40E-4A02-A80D-ADD32D783700}">
      <dsp:nvSpPr>
        <dsp:cNvPr id="0" name=""/>
        <dsp:cNvSpPr/>
      </dsp:nvSpPr>
      <dsp:spPr>
        <a:xfrm>
          <a:off x="3428330" y="2013978"/>
          <a:ext cx="209091" cy="209091"/>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AC966-64C5-44A3-8C89-445138419DFD}">
      <dsp:nvSpPr>
        <dsp:cNvPr id="0" name=""/>
        <dsp:cNvSpPr/>
      </dsp:nvSpPr>
      <dsp:spPr>
        <a:xfrm>
          <a:off x="1942938" y="1436473"/>
          <a:ext cx="2500671" cy="891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793" tIns="0" rIns="0" bIns="0" numCol="1" spcCol="1270" anchor="t" anchorCtr="0">
          <a:noAutofit/>
        </a:bodyPr>
        <a:lstStyle/>
        <a:p>
          <a:pPr marL="0" lvl="0" indent="0" algn="ctr" defTabSz="711200">
            <a:lnSpc>
              <a:spcPct val="90000"/>
            </a:lnSpc>
            <a:spcBef>
              <a:spcPct val="0"/>
            </a:spcBef>
            <a:spcAft>
              <a:spcPct val="35000"/>
            </a:spcAft>
            <a:buNone/>
          </a:pPr>
          <a:r>
            <a:rPr lang="fr-FR" sz="1600" b="1" i="1" kern="1200" dirty="0">
              <a:solidFill>
                <a:schemeClr val="accent5">
                  <a:lumMod val="75000"/>
                </a:schemeClr>
              </a:solidFill>
            </a:rPr>
            <a:t>Environ 140 au début des années 2000</a:t>
          </a:r>
        </a:p>
      </dsp:txBody>
      <dsp:txXfrm>
        <a:off x="1942938" y="1436473"/>
        <a:ext cx="2500671" cy="891135"/>
      </dsp:txXfrm>
    </dsp:sp>
    <dsp:sp modelId="{8F85A839-43F6-4373-B5E3-288F88A4FA72}">
      <dsp:nvSpPr>
        <dsp:cNvPr id="0" name=""/>
        <dsp:cNvSpPr/>
      </dsp:nvSpPr>
      <dsp:spPr>
        <a:xfrm>
          <a:off x="5153553" y="1450571"/>
          <a:ext cx="278788" cy="278788"/>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C02D9D-0032-4AEA-B126-0944C9C90DC5}">
      <dsp:nvSpPr>
        <dsp:cNvPr id="0" name=""/>
        <dsp:cNvSpPr/>
      </dsp:nvSpPr>
      <dsp:spPr>
        <a:xfrm>
          <a:off x="4164189" y="653828"/>
          <a:ext cx="2544170" cy="954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724" tIns="0" rIns="0" bIns="0" numCol="1" spcCol="1270" anchor="t" anchorCtr="0">
          <a:noAutofit/>
        </a:bodyPr>
        <a:lstStyle/>
        <a:p>
          <a:pPr marL="0" lvl="0" indent="0" algn="l" defTabSz="711200">
            <a:lnSpc>
              <a:spcPct val="90000"/>
            </a:lnSpc>
            <a:spcBef>
              <a:spcPct val="0"/>
            </a:spcBef>
            <a:spcAft>
              <a:spcPct val="35000"/>
            </a:spcAft>
            <a:buNone/>
          </a:pPr>
          <a:r>
            <a:rPr lang="fr-FR" sz="1600" b="1" i="1" u="none" kern="1200" dirty="0">
              <a:solidFill>
                <a:schemeClr val="accent5">
                  <a:lumMod val="75000"/>
                </a:schemeClr>
              </a:solidFill>
            </a:rPr>
            <a:t>Le développement</a:t>
          </a:r>
        </a:p>
        <a:p>
          <a:pPr marL="0" lvl="0" indent="0" algn="l" defTabSz="711200">
            <a:lnSpc>
              <a:spcPct val="90000"/>
            </a:lnSpc>
            <a:spcBef>
              <a:spcPct val="0"/>
            </a:spcBef>
            <a:spcAft>
              <a:spcPct val="35000"/>
            </a:spcAft>
            <a:buNone/>
          </a:pPr>
          <a:r>
            <a:rPr lang="fr-FR" sz="1600" b="1" i="1" u="none" kern="1200" dirty="0">
              <a:solidFill>
                <a:schemeClr val="accent5">
                  <a:lumMod val="75000"/>
                </a:schemeClr>
              </a:solidFill>
            </a:rPr>
            <a:t>Environ 1000 en 2010 </a:t>
          </a:r>
        </a:p>
      </dsp:txBody>
      <dsp:txXfrm>
        <a:off x="4164189" y="653828"/>
        <a:ext cx="2544170" cy="954845"/>
      </dsp:txXfrm>
    </dsp:sp>
    <dsp:sp modelId="{A7988F64-CCE7-463B-A04A-61378629D97F}">
      <dsp:nvSpPr>
        <dsp:cNvPr id="0" name=""/>
        <dsp:cNvSpPr/>
      </dsp:nvSpPr>
      <dsp:spPr>
        <a:xfrm>
          <a:off x="7205360" y="1014703"/>
          <a:ext cx="360101" cy="360101"/>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AAA4D-0467-4D9F-B451-34473F86A9DB}">
      <dsp:nvSpPr>
        <dsp:cNvPr id="0" name=""/>
        <dsp:cNvSpPr/>
      </dsp:nvSpPr>
      <dsp:spPr>
        <a:xfrm>
          <a:off x="6618210" y="0"/>
          <a:ext cx="2930288" cy="1246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811" tIns="0" rIns="0" bIns="0" numCol="1" spcCol="1270" anchor="t" anchorCtr="0">
          <a:noAutofit/>
        </a:bodyPr>
        <a:lstStyle/>
        <a:p>
          <a:pPr marL="0" lvl="0" indent="0" algn="l" defTabSz="711200">
            <a:lnSpc>
              <a:spcPct val="100000"/>
            </a:lnSpc>
            <a:spcBef>
              <a:spcPct val="0"/>
            </a:spcBef>
            <a:spcAft>
              <a:spcPts val="0"/>
            </a:spcAft>
            <a:buNone/>
          </a:pPr>
          <a:endParaRPr lang="fr-FR" sz="1600" kern="1200" dirty="0">
            <a:solidFill>
              <a:schemeClr val="accent5">
                <a:lumMod val="75000"/>
              </a:schemeClr>
            </a:solidFill>
          </a:endParaRPr>
        </a:p>
        <a:p>
          <a:pPr marL="0" lvl="0" indent="0" algn="l" defTabSz="711200">
            <a:lnSpc>
              <a:spcPct val="100000"/>
            </a:lnSpc>
            <a:spcBef>
              <a:spcPct val="0"/>
            </a:spcBef>
            <a:spcAft>
              <a:spcPts val="0"/>
            </a:spcAft>
            <a:buNone/>
          </a:pPr>
          <a:r>
            <a:rPr lang="fr-FR" sz="1600" b="1" i="1" kern="1200" dirty="0">
              <a:solidFill>
                <a:schemeClr val="accent5">
                  <a:lumMod val="75000"/>
                </a:schemeClr>
              </a:solidFill>
            </a:rPr>
            <a:t>L’inscription </a:t>
          </a:r>
        </a:p>
        <a:p>
          <a:pPr marL="0" lvl="0" indent="0" algn="l" defTabSz="711200">
            <a:lnSpc>
              <a:spcPct val="90000"/>
            </a:lnSpc>
            <a:spcBef>
              <a:spcPct val="0"/>
            </a:spcBef>
            <a:spcAft>
              <a:spcPct val="35000"/>
            </a:spcAft>
            <a:buNone/>
          </a:pPr>
          <a:r>
            <a:rPr lang="fr-FR" sz="1600" b="1" i="1" kern="1200" dirty="0">
              <a:solidFill>
                <a:schemeClr val="accent5">
                  <a:lumMod val="75000"/>
                </a:schemeClr>
              </a:solidFill>
            </a:rPr>
            <a:t>dans le paysage</a:t>
          </a:r>
        </a:p>
        <a:p>
          <a:pPr marL="0" lvl="0" indent="0" algn="l" defTabSz="711200">
            <a:lnSpc>
              <a:spcPct val="90000"/>
            </a:lnSpc>
            <a:spcBef>
              <a:spcPct val="0"/>
            </a:spcBef>
            <a:spcAft>
              <a:spcPct val="35000"/>
            </a:spcAft>
            <a:buNone/>
          </a:pPr>
          <a:r>
            <a:rPr lang="fr-FR" sz="1600" b="1" i="1" kern="1200" dirty="0">
              <a:solidFill>
                <a:schemeClr val="accent5">
                  <a:lumMod val="75000"/>
                </a:schemeClr>
              </a:solidFill>
            </a:rPr>
            <a:t>Environ 1600  en 2013 </a:t>
          </a:r>
        </a:p>
      </dsp:txBody>
      <dsp:txXfrm>
        <a:off x="6618210" y="0"/>
        <a:ext cx="2930288" cy="1246277"/>
      </dsp:txXfrm>
    </dsp:sp>
    <dsp:sp modelId="{F5CC2903-341B-49E6-B307-9E15934D9ADA}">
      <dsp:nvSpPr>
        <dsp:cNvPr id="0" name=""/>
        <dsp:cNvSpPr/>
      </dsp:nvSpPr>
      <dsp:spPr>
        <a:xfrm>
          <a:off x="9769007" y="653822"/>
          <a:ext cx="458839" cy="458839"/>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00791D-612A-488F-A70B-C81053E44A22}">
      <dsp:nvSpPr>
        <dsp:cNvPr id="0" name=""/>
        <dsp:cNvSpPr/>
      </dsp:nvSpPr>
      <dsp:spPr>
        <a:xfrm>
          <a:off x="8727304" y="982154"/>
          <a:ext cx="2635353" cy="11113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130" tIns="0" rIns="0" bIns="0" numCol="1" spcCol="1270" anchor="t" anchorCtr="0">
          <a:noAutofit/>
        </a:bodyPr>
        <a:lstStyle/>
        <a:p>
          <a:pPr marL="0" lvl="0" indent="0" algn="l" defTabSz="711200">
            <a:lnSpc>
              <a:spcPct val="90000"/>
            </a:lnSpc>
            <a:spcBef>
              <a:spcPct val="0"/>
            </a:spcBef>
            <a:spcAft>
              <a:spcPct val="35000"/>
            </a:spcAft>
            <a:buNone/>
          </a:pPr>
          <a:endParaRPr lang="fr-FR" sz="1600" b="1" i="1" kern="1200" dirty="0">
            <a:solidFill>
              <a:schemeClr val="accent5">
                <a:lumMod val="75000"/>
              </a:schemeClr>
            </a:solidFill>
          </a:endParaRPr>
        </a:p>
        <a:p>
          <a:pPr marL="0" lvl="0" indent="0" algn="l" defTabSz="711200">
            <a:lnSpc>
              <a:spcPct val="90000"/>
            </a:lnSpc>
            <a:spcBef>
              <a:spcPct val="0"/>
            </a:spcBef>
            <a:spcAft>
              <a:spcPct val="35000"/>
            </a:spcAft>
            <a:buNone/>
          </a:pPr>
          <a:r>
            <a:rPr lang="fr-FR" sz="1600" b="1" i="1" kern="1200" dirty="0">
              <a:solidFill>
                <a:schemeClr val="accent5">
                  <a:lumMod val="75000"/>
                </a:schemeClr>
              </a:solidFill>
            </a:rPr>
            <a:t>Un dispositif reconnu</a:t>
          </a:r>
        </a:p>
        <a:p>
          <a:pPr marL="0" lvl="0" indent="0" algn="l" defTabSz="711200">
            <a:lnSpc>
              <a:spcPct val="90000"/>
            </a:lnSpc>
            <a:spcBef>
              <a:spcPct val="0"/>
            </a:spcBef>
            <a:spcAft>
              <a:spcPct val="35000"/>
            </a:spcAft>
            <a:buNone/>
          </a:pPr>
          <a:r>
            <a:rPr lang="fr-FR" sz="1600" b="1" i="1" kern="1200" dirty="0">
              <a:solidFill>
                <a:schemeClr val="accent5">
                  <a:lumMod val="75000"/>
                </a:schemeClr>
              </a:solidFill>
            </a:rPr>
            <a:t>Environ 4000 fin 2017</a:t>
          </a:r>
        </a:p>
      </dsp:txBody>
      <dsp:txXfrm>
        <a:off x="8727304" y="982154"/>
        <a:ext cx="2635353" cy="1111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7FA01-1F3E-4DF6-BE87-3C9AFB765D17}">
      <dsp:nvSpPr>
        <dsp:cNvPr id="0" name=""/>
        <dsp:cNvSpPr/>
      </dsp:nvSpPr>
      <dsp:spPr>
        <a:xfrm>
          <a:off x="1193058" y="417"/>
          <a:ext cx="939370" cy="610590"/>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Pionniers</a:t>
          </a:r>
        </a:p>
      </dsp:txBody>
      <dsp:txXfrm>
        <a:off x="1222865" y="30224"/>
        <a:ext cx="879756" cy="550976"/>
      </dsp:txXfrm>
    </dsp:sp>
    <dsp:sp modelId="{9F758CCD-9067-4116-8B65-69521B8E1D8D}">
      <dsp:nvSpPr>
        <dsp:cNvPr id="0" name=""/>
        <dsp:cNvSpPr/>
      </dsp:nvSpPr>
      <dsp:spPr>
        <a:xfrm>
          <a:off x="443766" y="305713"/>
          <a:ext cx="2437952" cy="2437952"/>
        </a:xfrm>
        <a:custGeom>
          <a:avLst/>
          <a:gdLst/>
          <a:ahLst/>
          <a:cxnLst/>
          <a:rect l="0" t="0" r="0" b="0"/>
          <a:pathLst>
            <a:path>
              <a:moveTo>
                <a:pt x="1695103" y="96832"/>
              </a:moveTo>
              <a:arcTo wR="1218976" hR="1218976" stAng="17579493" swAng="1959650"/>
            </a:path>
          </a:pathLst>
        </a:custGeom>
        <a:noFill/>
        <a:ln w="6350" cap="flat" cmpd="sng" algn="ctr">
          <a:solidFill>
            <a:schemeClr val="accent2">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C184BD2-C930-401F-8915-8377F04FBE66}">
      <dsp:nvSpPr>
        <dsp:cNvPr id="0" name=""/>
        <dsp:cNvSpPr/>
      </dsp:nvSpPr>
      <dsp:spPr>
        <a:xfrm>
          <a:off x="2349996" y="842709"/>
          <a:ext cx="944123" cy="610590"/>
        </a:xfrm>
        <a:prstGeom prst="roundRect">
          <a:avLst/>
        </a:prstGeom>
        <a:solidFill>
          <a:schemeClr val="accent2">
            <a:shade val="50000"/>
            <a:hueOff val="-236469"/>
            <a:satOff val="3113"/>
            <a:lumOff val="18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Opportunistes</a:t>
          </a:r>
        </a:p>
      </dsp:txBody>
      <dsp:txXfrm>
        <a:off x="2379803" y="872516"/>
        <a:ext cx="884509" cy="550976"/>
      </dsp:txXfrm>
    </dsp:sp>
    <dsp:sp modelId="{C3B4F2E9-3CE0-4F0C-A851-A3C6E94DA7BE}">
      <dsp:nvSpPr>
        <dsp:cNvPr id="0" name=""/>
        <dsp:cNvSpPr/>
      </dsp:nvSpPr>
      <dsp:spPr>
        <a:xfrm>
          <a:off x="443766" y="305713"/>
          <a:ext cx="2437952" cy="2437952"/>
        </a:xfrm>
        <a:custGeom>
          <a:avLst/>
          <a:gdLst/>
          <a:ahLst/>
          <a:cxnLst/>
          <a:rect l="0" t="0" r="0" b="0"/>
          <a:pathLst>
            <a:path>
              <a:moveTo>
                <a:pt x="2436292" y="1155374"/>
              </a:moveTo>
              <a:arcTo wR="1218976" hR="1218976" stAng="21420549" swAng="2194853"/>
            </a:path>
          </a:pathLst>
        </a:custGeom>
        <a:noFill/>
        <a:ln w="6350" cap="flat" cmpd="sng" algn="ctr">
          <a:solidFill>
            <a:schemeClr val="accent2">
              <a:shade val="90000"/>
              <a:hueOff val="-229872"/>
              <a:satOff val="164"/>
              <a:lumOff val="12846"/>
              <a:alphaOff val="0"/>
            </a:schemeClr>
          </a:solidFill>
          <a:prstDash val="solid"/>
          <a:miter lim="800000"/>
        </a:ln>
        <a:effectLst/>
      </dsp:spPr>
      <dsp:style>
        <a:lnRef idx="1">
          <a:scrgbClr r="0" g="0" b="0"/>
        </a:lnRef>
        <a:fillRef idx="0">
          <a:scrgbClr r="0" g="0" b="0"/>
        </a:fillRef>
        <a:effectRef idx="0">
          <a:scrgbClr r="0" g="0" b="0"/>
        </a:effectRef>
        <a:fontRef idx="minor"/>
      </dsp:style>
    </dsp:sp>
    <dsp:sp modelId="{D9A57B96-8311-43B7-AA0D-F469E687D197}">
      <dsp:nvSpPr>
        <dsp:cNvPr id="0" name=""/>
        <dsp:cNvSpPr/>
      </dsp:nvSpPr>
      <dsp:spPr>
        <a:xfrm>
          <a:off x="1857020" y="2205566"/>
          <a:ext cx="1044438" cy="610590"/>
        </a:xfrm>
        <a:prstGeom prst="roundRect">
          <a:avLst/>
        </a:prstGeom>
        <a:solidFill>
          <a:schemeClr val="accent2">
            <a:shade val="50000"/>
            <a:hueOff val="-472938"/>
            <a:satOff val="6226"/>
            <a:lumOff val="3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Collectivités locales</a:t>
          </a:r>
        </a:p>
      </dsp:txBody>
      <dsp:txXfrm>
        <a:off x="1886827" y="2235373"/>
        <a:ext cx="984824" cy="550976"/>
      </dsp:txXfrm>
    </dsp:sp>
    <dsp:sp modelId="{C7FEFFCC-A953-4C1D-B045-830373C29202}">
      <dsp:nvSpPr>
        <dsp:cNvPr id="0" name=""/>
        <dsp:cNvSpPr/>
      </dsp:nvSpPr>
      <dsp:spPr>
        <a:xfrm>
          <a:off x="443766" y="305713"/>
          <a:ext cx="2437952" cy="2437952"/>
        </a:xfrm>
        <a:custGeom>
          <a:avLst/>
          <a:gdLst/>
          <a:ahLst/>
          <a:cxnLst/>
          <a:rect l="0" t="0" r="0" b="0"/>
          <a:pathLst>
            <a:path>
              <a:moveTo>
                <a:pt x="1408896" y="2423066"/>
              </a:moveTo>
              <a:arcTo wR="1218976" hR="1218976" stAng="4862198" swAng="1226260"/>
            </a:path>
          </a:pathLst>
        </a:custGeom>
        <a:noFill/>
        <a:ln w="6350" cap="flat" cmpd="sng" algn="ctr">
          <a:solidFill>
            <a:schemeClr val="accent2">
              <a:shade val="90000"/>
              <a:hueOff val="-459745"/>
              <a:satOff val="327"/>
              <a:lumOff val="25691"/>
              <a:alphaOff val="0"/>
            </a:schemeClr>
          </a:solidFill>
          <a:prstDash val="solid"/>
          <a:miter lim="800000"/>
        </a:ln>
        <a:effectLst/>
      </dsp:spPr>
      <dsp:style>
        <a:lnRef idx="1">
          <a:scrgbClr r="0" g="0" b="0"/>
        </a:lnRef>
        <a:fillRef idx="0">
          <a:scrgbClr r="0" g="0" b="0"/>
        </a:fillRef>
        <a:effectRef idx="0">
          <a:scrgbClr r="0" g="0" b="0"/>
        </a:effectRef>
        <a:fontRef idx="minor"/>
      </dsp:style>
    </dsp:sp>
    <dsp:sp modelId="{2831C337-CD0A-4880-A9B4-39F5E32763DA}">
      <dsp:nvSpPr>
        <dsp:cNvPr id="0" name=""/>
        <dsp:cNvSpPr/>
      </dsp:nvSpPr>
      <dsp:spPr>
        <a:xfrm>
          <a:off x="476561" y="2205566"/>
          <a:ext cx="939370" cy="610590"/>
        </a:xfrm>
        <a:prstGeom prst="roundRect">
          <a:avLst/>
        </a:prstGeom>
        <a:solidFill>
          <a:schemeClr val="accent2">
            <a:shade val="50000"/>
            <a:hueOff val="-472938"/>
            <a:satOff val="6226"/>
            <a:lumOff val="37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Acteurs </a:t>
          </a:r>
          <a:r>
            <a:rPr lang="fr-FR" sz="1400" kern="1200" dirty="0" err="1"/>
            <a:t>ESSMS</a:t>
          </a:r>
          <a:endParaRPr lang="fr-FR" sz="1400" kern="1200" dirty="0"/>
        </a:p>
      </dsp:txBody>
      <dsp:txXfrm>
        <a:off x="506368" y="2235373"/>
        <a:ext cx="879756" cy="550976"/>
      </dsp:txXfrm>
    </dsp:sp>
    <dsp:sp modelId="{6F3E6EAB-F2C9-472D-B4E7-4ED282A9A603}">
      <dsp:nvSpPr>
        <dsp:cNvPr id="0" name=""/>
        <dsp:cNvSpPr/>
      </dsp:nvSpPr>
      <dsp:spPr>
        <a:xfrm>
          <a:off x="443766" y="305713"/>
          <a:ext cx="2437952" cy="2437952"/>
        </a:xfrm>
        <a:custGeom>
          <a:avLst/>
          <a:gdLst/>
          <a:ahLst/>
          <a:cxnLst/>
          <a:rect l="0" t="0" r="0" b="0"/>
          <a:pathLst>
            <a:path>
              <a:moveTo>
                <a:pt x="203547" y="1893370"/>
              </a:moveTo>
              <a:arcTo wR="1218976" hR="1218976" stAng="8784599" swAng="2194853"/>
            </a:path>
          </a:pathLst>
        </a:custGeom>
        <a:noFill/>
        <a:ln w="6350" cap="flat" cmpd="sng" algn="ctr">
          <a:solidFill>
            <a:schemeClr val="accent2">
              <a:shade val="90000"/>
              <a:hueOff val="-459745"/>
              <a:satOff val="327"/>
              <a:lumOff val="25691"/>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839A99-BA22-4252-A35D-D76AF1995D06}">
      <dsp:nvSpPr>
        <dsp:cNvPr id="0" name=""/>
        <dsp:cNvSpPr/>
      </dsp:nvSpPr>
      <dsp:spPr>
        <a:xfrm>
          <a:off x="-22300" y="842709"/>
          <a:ext cx="1051455" cy="610590"/>
        </a:xfrm>
        <a:prstGeom prst="roundRect">
          <a:avLst/>
        </a:prstGeom>
        <a:solidFill>
          <a:schemeClr val="accent2">
            <a:shade val="50000"/>
            <a:hueOff val="-236469"/>
            <a:satOff val="3113"/>
            <a:lumOff val="18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t>Suiveurs convaincus</a:t>
          </a:r>
        </a:p>
      </dsp:txBody>
      <dsp:txXfrm>
        <a:off x="7507" y="872516"/>
        <a:ext cx="991841" cy="550976"/>
      </dsp:txXfrm>
    </dsp:sp>
    <dsp:sp modelId="{EC655E4E-60B4-4DF0-8E26-1042FF98C99F}">
      <dsp:nvSpPr>
        <dsp:cNvPr id="0" name=""/>
        <dsp:cNvSpPr/>
      </dsp:nvSpPr>
      <dsp:spPr>
        <a:xfrm>
          <a:off x="443766" y="305713"/>
          <a:ext cx="2437952" cy="2437952"/>
        </a:xfrm>
        <a:custGeom>
          <a:avLst/>
          <a:gdLst/>
          <a:ahLst/>
          <a:cxnLst/>
          <a:rect l="0" t="0" r="0" b="0"/>
          <a:pathLst>
            <a:path>
              <a:moveTo>
                <a:pt x="212553" y="531215"/>
              </a:moveTo>
              <a:arcTo wR="1218976" hR="1218976" stAng="12860856" swAng="1959650"/>
            </a:path>
          </a:pathLst>
        </a:custGeom>
        <a:noFill/>
        <a:ln w="6350" cap="flat" cmpd="sng" algn="ctr">
          <a:solidFill>
            <a:schemeClr val="accent2">
              <a:shade val="90000"/>
              <a:hueOff val="-229872"/>
              <a:satOff val="164"/>
              <a:lumOff val="1284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57739-3ECE-45C8-9A24-9B19144CA3EA}">
      <dsp:nvSpPr>
        <dsp:cNvPr id="0" name=""/>
        <dsp:cNvSpPr/>
      </dsp:nvSpPr>
      <dsp:spPr>
        <a:xfrm>
          <a:off x="929570" y="170384"/>
          <a:ext cx="3381476" cy="117434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62233B-F2CA-41EA-9EE0-12F8B58DF165}">
      <dsp:nvSpPr>
        <dsp:cNvPr id="0" name=""/>
        <dsp:cNvSpPr/>
      </dsp:nvSpPr>
      <dsp:spPr>
        <a:xfrm>
          <a:off x="2297888" y="3045949"/>
          <a:ext cx="655324" cy="419407"/>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BE6E73-968A-418B-A3B6-98A4FD14642B}">
      <dsp:nvSpPr>
        <dsp:cNvPr id="0" name=""/>
        <dsp:cNvSpPr/>
      </dsp:nvSpPr>
      <dsp:spPr>
        <a:xfrm>
          <a:off x="1052771" y="3381476"/>
          <a:ext cx="3145559" cy="786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fr-FR" sz="1700" kern="1200" dirty="0"/>
            <a:t>Hybridité : participation des différents secteurs aux décision</a:t>
          </a:r>
        </a:p>
      </dsp:txBody>
      <dsp:txXfrm>
        <a:off x="1052771" y="3381476"/>
        <a:ext cx="3145559" cy="786389"/>
      </dsp:txXfrm>
    </dsp:sp>
    <dsp:sp modelId="{5E49A4C2-BD93-4FD0-9DBE-C7F40D47F37C}">
      <dsp:nvSpPr>
        <dsp:cNvPr id="0" name=""/>
        <dsp:cNvSpPr/>
      </dsp:nvSpPr>
      <dsp:spPr>
        <a:xfrm>
          <a:off x="2158959" y="1435423"/>
          <a:ext cx="1179584" cy="11795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Secteur associatif</a:t>
          </a:r>
        </a:p>
      </dsp:txBody>
      <dsp:txXfrm>
        <a:off x="2331705" y="1608169"/>
        <a:ext cx="834092" cy="834092"/>
      </dsp:txXfrm>
    </dsp:sp>
    <dsp:sp modelId="{4DBE3A57-60AB-4FDA-8E85-4B1E49BDD0EC}">
      <dsp:nvSpPr>
        <dsp:cNvPr id="0" name=""/>
        <dsp:cNvSpPr/>
      </dsp:nvSpPr>
      <dsp:spPr>
        <a:xfrm>
          <a:off x="1188579" y="550472"/>
          <a:ext cx="1432228" cy="11795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dirty="0"/>
            <a:t>Institutionnel: marché, administrations</a:t>
          </a:r>
        </a:p>
      </dsp:txBody>
      <dsp:txXfrm>
        <a:off x="1398324" y="723218"/>
        <a:ext cx="1012738" cy="834092"/>
      </dsp:txXfrm>
    </dsp:sp>
    <dsp:sp modelId="{669B5273-9FDE-4DF9-ACDE-8C18CFA33E64}">
      <dsp:nvSpPr>
        <dsp:cNvPr id="0" name=""/>
        <dsp:cNvSpPr/>
      </dsp:nvSpPr>
      <dsp:spPr>
        <a:xfrm>
          <a:off x="2520699" y="265275"/>
          <a:ext cx="1179584" cy="11795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Informel : habitants proche, bénévoles</a:t>
          </a:r>
        </a:p>
      </dsp:txBody>
      <dsp:txXfrm>
        <a:off x="2693445" y="438021"/>
        <a:ext cx="834092" cy="834092"/>
      </dsp:txXfrm>
    </dsp:sp>
    <dsp:sp modelId="{83F7B1E2-480F-4060-83CE-EB151EB6E787}">
      <dsp:nvSpPr>
        <dsp:cNvPr id="0" name=""/>
        <dsp:cNvSpPr/>
      </dsp:nvSpPr>
      <dsp:spPr>
        <a:xfrm>
          <a:off x="790641" y="26212"/>
          <a:ext cx="3669819" cy="2935855"/>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71BBA-7EE3-4084-B9D6-E3BCB53CA4D0}">
      <dsp:nvSpPr>
        <dsp:cNvPr id="0" name=""/>
        <dsp:cNvSpPr/>
      </dsp:nvSpPr>
      <dsp:spPr>
        <a:xfrm>
          <a:off x="967385" y="0"/>
          <a:ext cx="1309065" cy="727258"/>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Plus d’hybridité</a:t>
          </a:r>
        </a:p>
      </dsp:txBody>
      <dsp:txXfrm>
        <a:off x="988686" y="21301"/>
        <a:ext cx="1266463" cy="684656"/>
      </dsp:txXfrm>
    </dsp:sp>
    <dsp:sp modelId="{33236CA4-8266-4648-80BD-15CB5D42901E}">
      <dsp:nvSpPr>
        <dsp:cNvPr id="0" name=""/>
        <dsp:cNvSpPr/>
      </dsp:nvSpPr>
      <dsp:spPr>
        <a:xfrm>
          <a:off x="2858257" y="0"/>
          <a:ext cx="1309065" cy="727258"/>
        </a:xfrm>
        <a:prstGeom prst="roundRect">
          <a:avLst>
            <a:gd name="adj" fmla="val 1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Moins d’hybridité</a:t>
          </a:r>
        </a:p>
      </dsp:txBody>
      <dsp:txXfrm>
        <a:off x="2879558" y="21301"/>
        <a:ext cx="1266463" cy="684656"/>
      </dsp:txXfrm>
    </dsp:sp>
    <dsp:sp modelId="{C14F5150-C1E6-424E-85DE-DD79BDEB9173}">
      <dsp:nvSpPr>
        <dsp:cNvPr id="0" name=""/>
        <dsp:cNvSpPr/>
      </dsp:nvSpPr>
      <dsp:spPr>
        <a:xfrm>
          <a:off x="2294632" y="3090849"/>
          <a:ext cx="545443" cy="545443"/>
        </a:xfrm>
        <a:prstGeom prst="triangle">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EA0E46-EE32-4FF6-A591-1933149933F6}">
      <dsp:nvSpPr>
        <dsp:cNvPr id="0" name=""/>
        <dsp:cNvSpPr/>
      </dsp:nvSpPr>
      <dsp:spPr>
        <a:xfrm rot="21360000">
          <a:off x="930522" y="2857120"/>
          <a:ext cx="3273663" cy="22891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87828A-5D3D-4B89-82D7-0B6A795FD3D8}">
      <dsp:nvSpPr>
        <dsp:cNvPr id="0" name=""/>
        <dsp:cNvSpPr/>
      </dsp:nvSpPr>
      <dsp:spPr>
        <a:xfrm rot="21360000">
          <a:off x="935997" y="2444717"/>
          <a:ext cx="1299115" cy="448642"/>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conflictualité</a:t>
          </a:r>
        </a:p>
      </dsp:txBody>
      <dsp:txXfrm>
        <a:off x="957898" y="2466618"/>
        <a:ext cx="1255313" cy="404840"/>
      </dsp:txXfrm>
    </dsp:sp>
    <dsp:sp modelId="{46F76DCA-78D0-4E85-99FF-74CE455060F2}">
      <dsp:nvSpPr>
        <dsp:cNvPr id="0" name=""/>
        <dsp:cNvSpPr/>
      </dsp:nvSpPr>
      <dsp:spPr>
        <a:xfrm rot="21360000">
          <a:off x="899634" y="1964727"/>
          <a:ext cx="1299115" cy="448642"/>
        </a:xfrm>
        <a:prstGeom prst="round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t>Inclusion </a:t>
          </a:r>
          <a:endParaRPr lang="fr-FR" sz="1100" kern="1200" dirty="0"/>
        </a:p>
      </dsp:txBody>
      <dsp:txXfrm>
        <a:off x="921535" y="1986628"/>
        <a:ext cx="1255313" cy="404840"/>
      </dsp:txXfrm>
    </dsp:sp>
    <dsp:sp modelId="{8EE5D700-A6EE-4D3D-BB7D-4F7F0C282445}">
      <dsp:nvSpPr>
        <dsp:cNvPr id="0" name=""/>
        <dsp:cNvSpPr/>
      </dsp:nvSpPr>
      <dsp:spPr>
        <a:xfrm rot="21360000">
          <a:off x="863271" y="1484736"/>
          <a:ext cx="1299115" cy="448642"/>
        </a:xfrm>
        <a:prstGeom prst="round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Vie sociale</a:t>
          </a:r>
        </a:p>
      </dsp:txBody>
      <dsp:txXfrm>
        <a:off x="885172" y="1506637"/>
        <a:ext cx="1255313" cy="404840"/>
      </dsp:txXfrm>
    </dsp:sp>
    <dsp:sp modelId="{E1FE2918-9D3A-45BD-8BA0-BBAF75C496D1}">
      <dsp:nvSpPr>
        <dsp:cNvPr id="0" name=""/>
        <dsp:cNvSpPr/>
      </dsp:nvSpPr>
      <dsp:spPr>
        <a:xfrm rot="21360000">
          <a:off x="826908" y="1004745"/>
          <a:ext cx="1299115" cy="448642"/>
        </a:xfrm>
        <a:prstGeom prst="round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a:t>Autodetermination</a:t>
          </a:r>
          <a:endParaRPr lang="fr-FR" sz="1100" kern="1200" dirty="0"/>
        </a:p>
      </dsp:txBody>
      <dsp:txXfrm>
        <a:off x="848809" y="1026646"/>
        <a:ext cx="1255313" cy="404840"/>
      </dsp:txXfrm>
    </dsp:sp>
    <dsp:sp modelId="{4C584A50-756F-4F8F-B483-EC453E70D083}">
      <dsp:nvSpPr>
        <dsp:cNvPr id="0" name=""/>
        <dsp:cNvSpPr/>
      </dsp:nvSpPr>
      <dsp:spPr>
        <a:xfrm rot="21360000">
          <a:off x="2826869" y="2313811"/>
          <a:ext cx="1299115" cy="448642"/>
        </a:xfrm>
        <a:prstGeom prst="round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Soin </a:t>
          </a:r>
        </a:p>
      </dsp:txBody>
      <dsp:txXfrm>
        <a:off x="2848770" y="2335712"/>
        <a:ext cx="1255313" cy="404840"/>
      </dsp:txXfrm>
    </dsp:sp>
    <dsp:sp modelId="{6F5A216E-CDD5-4AC9-8DDC-6DB79ED5B18E}">
      <dsp:nvSpPr>
        <dsp:cNvPr id="0" name=""/>
        <dsp:cNvSpPr/>
      </dsp:nvSpPr>
      <dsp:spPr>
        <a:xfrm rot="21360000">
          <a:off x="2790506" y="1833820"/>
          <a:ext cx="1299115" cy="448642"/>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FR" sz="1100" kern="1200" dirty="0"/>
            <a:t>sécurité</a:t>
          </a:r>
        </a:p>
      </dsp:txBody>
      <dsp:txXfrm>
        <a:off x="2812407" y="1855721"/>
        <a:ext cx="1255313" cy="40484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24021-CED3-4C9C-A30D-131580A142D9}" type="datetimeFigureOut">
              <a:rPr lang="fr-FR" smtClean="0"/>
              <a:t>07/06/2023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8F834-A3B8-4B8E-9F4E-12A03E98A998}" type="slidenum">
              <a:rPr lang="fr-FR" smtClean="0"/>
              <a:t>‹N°›</a:t>
            </a:fld>
            <a:endParaRPr lang="fr-FR"/>
          </a:p>
        </p:txBody>
      </p:sp>
    </p:spTree>
    <p:extLst>
      <p:ext uri="{BB962C8B-B14F-4D97-AF65-F5344CB8AC3E}">
        <p14:creationId xmlns:p14="http://schemas.microsoft.com/office/powerpoint/2010/main" val="78479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488F834-A3B8-4B8E-9F4E-12A03E98A998}" type="slidenum">
              <a:rPr lang="fr-FR" smtClean="0"/>
              <a:t>1</a:t>
            </a:fld>
            <a:endParaRPr lang="fr-FR"/>
          </a:p>
        </p:txBody>
      </p:sp>
    </p:spTree>
    <p:extLst>
      <p:ext uri="{BB962C8B-B14F-4D97-AF65-F5344CB8AC3E}">
        <p14:creationId xmlns:p14="http://schemas.microsoft.com/office/powerpoint/2010/main" val="323907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488F834-A3B8-4B8E-9F4E-12A03E98A998}" type="slidenum">
              <a:rPr lang="fr-FR" smtClean="0"/>
              <a:t>10</a:t>
            </a:fld>
            <a:endParaRPr lang="fr-FR"/>
          </a:p>
        </p:txBody>
      </p:sp>
    </p:spTree>
    <p:extLst>
      <p:ext uri="{BB962C8B-B14F-4D97-AF65-F5344CB8AC3E}">
        <p14:creationId xmlns:p14="http://schemas.microsoft.com/office/powerpoint/2010/main" val="99618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r>
              <a:rPr lang="fr-FR" dirty="0"/>
              <a:t>2</a:t>
            </a:r>
            <a:endParaRPr dirty="0"/>
          </a:p>
        </p:txBody>
      </p:sp>
      <p:sp>
        <p:nvSpPr>
          <p:cNvPr id="236" name="Google Shape;236;p1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939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xfrm>
            <a:off x="368300" y="4140200"/>
            <a:ext cx="622935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z="900" dirty="0"/>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69A005-B1CD-42F8-9458-4C740CA92E74}" type="slidenum">
              <a:rPr lang="fr-FR" altLang="fr-FR"/>
              <a:pPr>
                <a:spcBef>
                  <a:spcPct val="0"/>
                </a:spcBef>
              </a:pPr>
              <a:t>3</a:t>
            </a:fld>
            <a:endParaRPr lang="fr-FR" altLang="fr-FR"/>
          </a:p>
        </p:txBody>
      </p:sp>
    </p:spTree>
    <p:extLst>
      <p:ext uri="{BB962C8B-B14F-4D97-AF65-F5344CB8AC3E}">
        <p14:creationId xmlns:p14="http://schemas.microsoft.com/office/powerpoint/2010/main" val="424695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xfrm>
            <a:off x="368300" y="4140200"/>
            <a:ext cx="622935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z="900" dirty="0"/>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A69A005-B1CD-42F8-9458-4C740CA92E74}" type="slidenum">
              <a:rPr lang="fr-FR" altLang="fr-FR"/>
              <a:pPr>
                <a:spcBef>
                  <a:spcPct val="0"/>
                </a:spcBef>
              </a:pPr>
              <a:t>4</a:t>
            </a:fld>
            <a:endParaRPr lang="fr-FR" altLang="fr-FR"/>
          </a:p>
        </p:txBody>
      </p:sp>
    </p:spTree>
    <p:extLst>
      <p:ext uri="{BB962C8B-B14F-4D97-AF65-F5344CB8AC3E}">
        <p14:creationId xmlns:p14="http://schemas.microsoft.com/office/powerpoint/2010/main" val="1873902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9100" y="384175"/>
            <a:ext cx="5967413" cy="3357563"/>
          </a:xfrm>
        </p:spPr>
      </p:sp>
      <p:sp>
        <p:nvSpPr>
          <p:cNvPr id="3" name="Espace réservé des commentaires 2"/>
          <p:cNvSpPr>
            <a:spLocks noGrp="1"/>
          </p:cNvSpPr>
          <p:nvPr>
            <p:ph type="body" idx="1"/>
          </p:nvPr>
        </p:nvSpPr>
        <p:spPr>
          <a:xfrm>
            <a:off x="642901" y="3940646"/>
            <a:ext cx="5789686" cy="5677916"/>
          </a:xfrm>
        </p:spPr>
        <p:txBody>
          <a:bodyPr/>
          <a:lstStyle/>
          <a:p>
            <a:endParaRPr lang="fr-FR" sz="1600" dirty="0"/>
          </a:p>
        </p:txBody>
      </p:sp>
      <p:sp>
        <p:nvSpPr>
          <p:cNvPr id="4" name="Espace réservé du numéro de diapositive 3"/>
          <p:cNvSpPr>
            <a:spLocks noGrp="1"/>
          </p:cNvSpPr>
          <p:nvPr>
            <p:ph type="sldNum" sz="quarter" idx="10"/>
          </p:nvPr>
        </p:nvSpPr>
        <p:spPr/>
        <p:txBody>
          <a:bodyPr/>
          <a:lstStyle/>
          <a:p>
            <a:fld id="{60FAF8B9-649A-4783-95C7-DB97676FAC53}" type="slidenum">
              <a:rPr lang="fr-FR" smtClean="0"/>
              <a:t>5</a:t>
            </a:fld>
            <a:endParaRPr lang="fr-FR" dirty="0"/>
          </a:p>
        </p:txBody>
      </p:sp>
    </p:spTree>
    <p:extLst>
      <p:ext uri="{BB962C8B-B14F-4D97-AF65-F5344CB8AC3E}">
        <p14:creationId xmlns:p14="http://schemas.microsoft.com/office/powerpoint/2010/main" val="90067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r>
              <a:rPr lang="fr-FR" sz="2000" b="1" dirty="0">
                <a:solidFill>
                  <a:srgbClr val="7030A0"/>
                </a:solidFill>
                <a:effectLst>
                  <a:outerShdw blurRad="38100" dist="38100" dir="2700000" algn="tl">
                    <a:srgbClr val="000000">
                      <a:alpha val="43137"/>
                    </a:srgbClr>
                  </a:outerShdw>
                </a:effectLst>
                <a:latin typeface="Comic Sans MS" panose="030F0702030302020204" pitchFamily="66" charset="0"/>
              </a:rPr>
              <a:t>L’habitat partagé accompagné 24/24 en Allemagne : </a:t>
            </a:r>
            <a:br>
              <a:rPr lang="fr-FR" sz="2000" b="1" dirty="0">
                <a:solidFill>
                  <a:srgbClr val="7030A0"/>
                </a:solidFill>
                <a:effectLst>
                  <a:outerShdw blurRad="38100" dist="38100" dir="2700000" algn="tl">
                    <a:srgbClr val="000000">
                      <a:alpha val="43137"/>
                    </a:srgbClr>
                  </a:outerShdw>
                </a:effectLst>
                <a:latin typeface="Comic Sans MS" panose="030F0702030302020204" pitchFamily="66" charset="0"/>
              </a:rPr>
            </a:br>
            <a:r>
              <a:rPr lang="fr-FR" sz="2000" b="1" dirty="0">
                <a:solidFill>
                  <a:srgbClr val="7030A0"/>
                </a:solidFill>
                <a:effectLst>
                  <a:outerShdw blurRad="38100" dist="38100" dir="2700000" algn="tl">
                    <a:srgbClr val="000000">
                      <a:alpha val="43137"/>
                    </a:srgbClr>
                  </a:outerShdw>
                </a:effectLst>
                <a:latin typeface="Comic Sans MS" panose="030F0702030302020204" pitchFamily="66" charset="0"/>
              </a:rPr>
              <a:t>Des atouts reconnus pour les colocations</a:t>
            </a:r>
          </a:p>
          <a:p>
            <a:r>
              <a:rPr lang="fr-FR" sz="2000" dirty="0"/>
              <a:t>Un mode d’accompagnement personnalisé </a:t>
            </a:r>
            <a:r>
              <a:rPr lang="fr-FR" sz="2000" b="1" i="1" dirty="0"/>
              <a:t>répondant particulièrement bien au besoin des personnes désorientées</a:t>
            </a:r>
            <a:r>
              <a:rPr lang="fr-FR" sz="2000" dirty="0"/>
              <a:t>, conciliant normalité et familiarité d’un lieu de vie comme au domicile, avantage de la vie sociale d’une petite communauté et possibilité de bénéficier d’une continuité de l’aide et du soin.</a:t>
            </a:r>
          </a:p>
          <a:p>
            <a:pPr lvl="0"/>
            <a:r>
              <a:rPr lang="fr-FR" sz="2000" dirty="0"/>
              <a:t>Un mode d’accompagnement collectif mieux à même que les établissements de </a:t>
            </a:r>
            <a:r>
              <a:rPr lang="fr-FR" sz="2000" b="1" i="1" dirty="0"/>
              <a:t>garantir les droits fondamentaux </a:t>
            </a:r>
            <a:r>
              <a:rPr lang="fr-FR" sz="2000" dirty="0"/>
              <a:t>de liberté de mouvement, d’autodétermination et d’inclusion des personnes les plus fragiles et de répondre ainsi à l’aspiration des citoyens</a:t>
            </a:r>
          </a:p>
          <a:p>
            <a:r>
              <a:rPr lang="fr-FR" sz="2000" dirty="0"/>
              <a:t>Un accompagnement qui offre </a:t>
            </a:r>
            <a:r>
              <a:rPr lang="fr-FR" sz="2000" b="1" i="1" dirty="0"/>
              <a:t>une vraie alternative à l’établissement médicalisée </a:t>
            </a:r>
            <a:r>
              <a:rPr lang="fr-FR" sz="2000" dirty="0"/>
              <a:t>car le plus souvent, les personnes peuvent y habiter jusqu’à leur décès</a:t>
            </a:r>
          </a:p>
          <a:p>
            <a:pPr lvl="0"/>
            <a:r>
              <a:rPr lang="fr-FR" sz="2000" dirty="0"/>
              <a:t>Un moyen de développer </a:t>
            </a:r>
            <a:r>
              <a:rPr lang="fr-FR" sz="2000" b="1" i="1" dirty="0"/>
              <a:t>un accompagnement de proximité, proche du lieu de vie des personnes</a:t>
            </a:r>
            <a:r>
              <a:rPr lang="fr-FR" sz="2000" dirty="0"/>
              <a:t>, permettant</a:t>
            </a:r>
          </a:p>
          <a:p>
            <a:pPr lvl="1"/>
            <a:r>
              <a:rPr lang="fr-FR" sz="2000" dirty="0"/>
              <a:t>de maintenir le lien social </a:t>
            </a:r>
          </a:p>
          <a:p>
            <a:pPr lvl="1"/>
            <a:r>
              <a:rPr lang="fr-FR" sz="2000" dirty="0"/>
              <a:t>d’appliquer le principe de la priorité au domicile «  Ambulant </a:t>
            </a:r>
            <a:r>
              <a:rPr lang="fr-FR" sz="2000" dirty="0" err="1"/>
              <a:t>statt</a:t>
            </a:r>
            <a:r>
              <a:rPr lang="fr-FR" sz="2000" dirty="0"/>
              <a:t>  </a:t>
            </a:r>
            <a:r>
              <a:rPr lang="fr-FR" sz="2000" dirty="0" err="1"/>
              <a:t>stationär</a:t>
            </a:r>
            <a:r>
              <a:rPr lang="fr-FR" sz="2000" dirty="0"/>
              <a:t> »,</a:t>
            </a:r>
          </a:p>
          <a:p>
            <a:r>
              <a:rPr lang="fr-FR" sz="2000" dirty="0"/>
              <a:t>Une possibilité de </a:t>
            </a:r>
            <a:r>
              <a:rPr lang="fr-FR" sz="2000" b="1" i="1" dirty="0"/>
              <a:t>préserver l’implication des aidants </a:t>
            </a:r>
            <a:r>
              <a:rPr lang="fr-FR" sz="2000" dirty="0"/>
              <a:t>dans l’accompagnement de leur proche  </a:t>
            </a:r>
          </a:p>
          <a:p>
            <a:pPr lvl="0"/>
            <a:r>
              <a:rPr lang="fr-FR" sz="2000" dirty="0"/>
              <a:t>Un moyen de </a:t>
            </a:r>
            <a:r>
              <a:rPr lang="fr-FR" sz="2000" b="1" i="1" dirty="0"/>
              <a:t>mobiliser la société civile </a:t>
            </a:r>
            <a:r>
              <a:rPr lang="fr-FR" sz="2000" dirty="0"/>
              <a:t>en articulant aides informelles et aides professionnelles. </a:t>
            </a:r>
          </a:p>
          <a:p>
            <a:pPr lvl="0"/>
            <a:r>
              <a:rPr lang="fr-FR" sz="2000" dirty="0"/>
              <a:t>Un dispositif à </a:t>
            </a:r>
            <a:r>
              <a:rPr lang="fr-FR" sz="2000" b="1" i="1" dirty="0"/>
              <a:t>l’infrastructure légère et réversible </a:t>
            </a:r>
          </a:p>
          <a:p>
            <a:pPr marL="0" indent="0">
              <a:buNone/>
            </a:pPr>
            <a:endParaRPr lang="fr-FR" dirty="0"/>
          </a:p>
          <a:p>
            <a:pPr marL="0" indent="0">
              <a:spcBef>
                <a:spcPts val="600"/>
              </a:spcBef>
              <a:buNone/>
            </a:pPr>
            <a:r>
              <a:rPr lang="fr-FR" sz="1200" b="1" i="1" dirty="0"/>
              <a:t>Soutien aux colocations </a:t>
            </a:r>
          </a:p>
          <a:p>
            <a:pPr>
              <a:spcBef>
                <a:spcPts val="600"/>
              </a:spcBef>
              <a:buFont typeface="Wingdings" panose="05000000000000000000" pitchFamily="2" charset="2"/>
              <a:buChar char="q"/>
            </a:pPr>
            <a:r>
              <a:rPr lang="fr-FR" sz="1200" b="1" i="1" dirty="0"/>
              <a:t>Cadre réglementaire adapté, </a:t>
            </a:r>
          </a:p>
          <a:p>
            <a:pPr>
              <a:spcBef>
                <a:spcPts val="600"/>
              </a:spcBef>
              <a:buFont typeface="Wingdings" panose="05000000000000000000" pitchFamily="2" charset="2"/>
              <a:buChar char="q"/>
            </a:pPr>
            <a:r>
              <a:rPr lang="fr-FR" sz="1200" b="1" i="1" dirty="0"/>
              <a:t>Communication</a:t>
            </a:r>
            <a:r>
              <a:rPr lang="fr-FR" sz="1200" dirty="0"/>
              <a:t> pour faire connaître le concept</a:t>
            </a:r>
          </a:p>
          <a:p>
            <a:pPr>
              <a:spcBef>
                <a:spcPts val="600"/>
              </a:spcBef>
              <a:buFont typeface="Wingdings" panose="05000000000000000000" pitchFamily="2" charset="2"/>
              <a:buChar char="q"/>
            </a:pPr>
            <a:r>
              <a:rPr lang="fr-FR" sz="1200" dirty="0"/>
              <a:t> </a:t>
            </a:r>
            <a:r>
              <a:rPr lang="fr-FR" sz="1200" b="1" i="1" dirty="0"/>
              <a:t>Ingénierie sociale </a:t>
            </a:r>
            <a:r>
              <a:rPr lang="fr-FR" sz="1200" dirty="0"/>
              <a:t>pour accompagner les porteurs de projets, susciter les partenariat </a:t>
            </a:r>
          </a:p>
          <a:p>
            <a:pPr>
              <a:spcBef>
                <a:spcPts val="600"/>
              </a:spcBef>
              <a:buFont typeface="Wingdings" panose="05000000000000000000" pitchFamily="2" charset="2"/>
              <a:buChar char="q"/>
            </a:pPr>
            <a:r>
              <a:rPr lang="fr-FR" sz="1200" b="1" i="1" dirty="0"/>
              <a:t>Soutien financier </a:t>
            </a:r>
          </a:p>
          <a:p>
            <a:pPr>
              <a:spcBef>
                <a:spcPts val="600"/>
              </a:spcBef>
              <a:buFont typeface="Wingdings" panose="05000000000000000000" pitchFamily="2" charset="2"/>
              <a:buChar char="q"/>
            </a:pPr>
            <a:r>
              <a:rPr lang="fr-FR" sz="1200" b="1" i="1" dirty="0"/>
              <a:t> Démarche en partenariat </a:t>
            </a:r>
          </a:p>
          <a:p>
            <a:pPr marL="0" indent="0">
              <a:buNone/>
            </a:pPr>
            <a:endParaRPr lang="fr-FR" dirty="0"/>
          </a:p>
          <a:p>
            <a:pPr marL="0" indent="0">
              <a:buNone/>
            </a:pPr>
            <a:endParaRPr lang="fr-FR" dirty="0"/>
          </a:p>
          <a:p>
            <a:pPr marL="0" indent="0">
              <a:spcBef>
                <a:spcPts val="600"/>
              </a:spcBef>
              <a:buNone/>
            </a:pPr>
            <a:r>
              <a:rPr lang="fr-FR" sz="1200" dirty="0"/>
              <a:t>Mais aussi </a:t>
            </a:r>
          </a:p>
          <a:p>
            <a:pPr>
              <a:spcBef>
                <a:spcPts val="600"/>
              </a:spcBef>
              <a:buFontTx/>
              <a:buChar char="-"/>
            </a:pPr>
            <a:r>
              <a:rPr lang="fr-FR" sz="1200" b="1" i="1" dirty="0"/>
              <a:t>Soutien à l’habitat participatif </a:t>
            </a:r>
            <a:r>
              <a:rPr lang="fr-FR" sz="1200" dirty="0"/>
              <a:t>(</a:t>
            </a:r>
            <a:r>
              <a:rPr lang="fr-FR" sz="1200" dirty="0" err="1"/>
              <a:t>Gemeinschaftliches</a:t>
            </a:r>
            <a:r>
              <a:rPr lang="fr-FR" sz="1200" dirty="0"/>
              <a:t> </a:t>
            </a:r>
            <a:r>
              <a:rPr lang="fr-FR" sz="1200" dirty="0" err="1"/>
              <a:t>Wohnen</a:t>
            </a:r>
            <a:r>
              <a:rPr lang="fr-FR" sz="1200" dirty="0"/>
              <a:t>)</a:t>
            </a:r>
          </a:p>
          <a:p>
            <a:pPr>
              <a:spcBef>
                <a:spcPts val="600"/>
              </a:spcBef>
              <a:buFontTx/>
              <a:buChar char="-"/>
            </a:pPr>
            <a:r>
              <a:rPr lang="fr-FR" sz="1200" dirty="0"/>
              <a:t>Et plus globalement, un changement de perspective : adapter les quartiers au vieillissement (accessibilité, infrastructure et vie sociale) vers un maillage des infrastructures dans les quartiers  pour </a:t>
            </a:r>
            <a:r>
              <a:rPr lang="fr-FR" sz="1200" b="1" i="1" dirty="0"/>
              <a:t>permettre au gens de vivre autant que possible, jusqu’à la fin de leur vie, dans leur environnement familier en gardant la possibilité de d’autodétermination</a:t>
            </a:r>
          </a:p>
          <a:p>
            <a:pPr>
              <a:spcBef>
                <a:spcPts val="600"/>
              </a:spcBef>
              <a:buFontTx/>
              <a:buChar char="-"/>
            </a:pPr>
            <a:r>
              <a:rPr lang="fr-FR" sz="1200" dirty="0"/>
              <a:t>Des appels à projets pour inciter à l’évolution l’ensemble des formes alternatives d’habitat et de soin dans ce sens </a:t>
            </a:r>
          </a:p>
          <a:p>
            <a:pPr marL="0" indent="0">
              <a:buNone/>
            </a:pPr>
            <a:endParaRPr dirty="0"/>
          </a:p>
        </p:txBody>
      </p:sp>
      <p:sp>
        <p:nvSpPr>
          <p:cNvPr id="268" name="Google Shape;268;p12: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5694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0188" y="255588"/>
            <a:ext cx="6138862" cy="3452812"/>
          </a:xfrm>
        </p:spPr>
      </p:sp>
      <p:sp>
        <p:nvSpPr>
          <p:cNvPr id="3" name="Espace réservé des commentaires 2"/>
          <p:cNvSpPr>
            <a:spLocks noGrp="1"/>
          </p:cNvSpPr>
          <p:nvPr>
            <p:ph type="body" idx="1"/>
          </p:nvPr>
        </p:nvSpPr>
        <p:spPr>
          <a:xfrm>
            <a:off x="337825" y="3965595"/>
            <a:ext cx="6425305" cy="6012266"/>
          </a:xfrm>
        </p:spPr>
        <p:txBody>
          <a:bodyPr/>
          <a:lstStyle/>
          <a:p>
            <a:endParaRPr lang="fr-FR" sz="1700" dirty="0"/>
          </a:p>
        </p:txBody>
      </p:sp>
      <p:sp>
        <p:nvSpPr>
          <p:cNvPr id="4" name="Espace réservé du numéro de diapositive 3"/>
          <p:cNvSpPr>
            <a:spLocks noGrp="1"/>
          </p:cNvSpPr>
          <p:nvPr>
            <p:ph type="sldNum" sz="quarter" idx="10"/>
          </p:nvPr>
        </p:nvSpPr>
        <p:spPr/>
        <p:txBody>
          <a:bodyPr/>
          <a:lstStyle/>
          <a:p>
            <a:fld id="{E1A976D0-DE4E-476A-B966-0B35B2B0D241}" type="slidenum">
              <a:rPr lang="fr-FR" smtClean="0"/>
              <a:t>7</a:t>
            </a:fld>
            <a:endParaRPr lang="fr-FR" dirty="0"/>
          </a:p>
        </p:txBody>
      </p:sp>
    </p:spTree>
    <p:extLst>
      <p:ext uri="{BB962C8B-B14F-4D97-AF65-F5344CB8AC3E}">
        <p14:creationId xmlns:p14="http://schemas.microsoft.com/office/powerpoint/2010/main" val="204665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488F834-A3B8-4B8E-9F4E-12A03E98A998}" type="slidenum">
              <a:rPr lang="fr-FR" smtClean="0"/>
              <a:t>8</a:t>
            </a:fld>
            <a:endParaRPr lang="fr-FR"/>
          </a:p>
        </p:txBody>
      </p:sp>
    </p:spTree>
    <p:extLst>
      <p:ext uri="{BB962C8B-B14F-4D97-AF65-F5344CB8AC3E}">
        <p14:creationId xmlns:p14="http://schemas.microsoft.com/office/powerpoint/2010/main" val="51273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a423dcac4_0_6:notes"/>
          <p:cNvSpPr txBox="1">
            <a:spLocks noGrp="1"/>
          </p:cNvSpPr>
          <p:nvPr>
            <p:ph type="body" idx="1"/>
          </p:nvPr>
        </p:nvSpPr>
        <p:spPr>
          <a:xfrm>
            <a:off x="710407" y="4925407"/>
            <a:ext cx="5683250" cy="4029879"/>
          </a:xfrm>
          <a:prstGeom prst="rect">
            <a:avLst/>
          </a:prstGeom>
          <a:noFill/>
          <a:ln>
            <a:noFill/>
          </a:ln>
        </p:spPr>
        <p:txBody>
          <a:bodyPr spcFirstLastPara="1" wrap="square" lIns="99059" tIns="49516" rIns="99059" bIns="49516" anchor="t" anchorCtr="0">
            <a:noAutofit/>
          </a:bodyPr>
          <a:lstStyle/>
          <a:p>
            <a:pPr marL="0" indent="0">
              <a:buNone/>
            </a:pPr>
            <a:r>
              <a:rPr lang="fr-FR" dirty="0"/>
              <a:t>En France </a:t>
            </a:r>
          </a:p>
          <a:p>
            <a:r>
              <a:rPr lang="fr-FR" dirty="0"/>
              <a:t>Une affirmation du libre choix du domicile, mais une législation qui définit des normes pour améliorer la qualité sans vraiment prendre en compte la spécificité des petites unités de vie qui ont une culture domiciliaire </a:t>
            </a:r>
          </a:p>
          <a:p>
            <a:pPr marL="0" indent="0">
              <a:buNone/>
            </a:pPr>
            <a:r>
              <a:rPr lang="fr-FR" dirty="0"/>
              <a:t>=&gt; seules les </a:t>
            </a:r>
            <a:r>
              <a:rPr lang="fr-FR" dirty="0" err="1"/>
              <a:t>Marpa</a:t>
            </a:r>
            <a:r>
              <a:rPr lang="fr-FR" dirty="0"/>
              <a:t> et les domiciles partagés du Morbihan ont pu se développer depuis 2008</a:t>
            </a:r>
          </a:p>
          <a:p>
            <a:endParaRPr lang="fr-FR" dirty="0"/>
          </a:p>
          <a:p>
            <a:r>
              <a:rPr lang="fr-FR" dirty="0"/>
              <a:t>En Allemagne</a:t>
            </a:r>
          </a:p>
          <a:p>
            <a:r>
              <a:rPr lang="fr-FR" dirty="0"/>
              <a:t>Un inscription dans la loi : Ambulant vor </a:t>
            </a:r>
            <a:r>
              <a:rPr lang="fr-FR" dirty="0" err="1"/>
              <a:t>Stationâr</a:t>
            </a:r>
            <a:r>
              <a:rPr lang="fr-FR" dirty="0"/>
              <a:t>, c’est le soin qui doit aller à la personne et pas la personne au soin</a:t>
            </a:r>
          </a:p>
          <a:p>
            <a:r>
              <a:rPr lang="fr-FR" dirty="0"/>
              <a:t>Importance de l’autodétermination des personnes</a:t>
            </a:r>
          </a:p>
          <a:p>
            <a:pPr marL="171450" indent="-171450">
              <a:buFont typeface="Symbol" panose="05050102010706020507" pitchFamily="18" charset="2"/>
              <a:buChar char="Þ"/>
            </a:pPr>
            <a:r>
              <a:rPr lang="fr-FR" dirty="0"/>
              <a:t>Un effort pour permettre le développement de ces colocations en tant que domicile des personnes et une réflexion sur les critères qui les différencient des établissements pour éviter les abus </a:t>
            </a:r>
          </a:p>
          <a:p>
            <a:pPr marL="171450" indent="-171450">
              <a:buFont typeface="Symbol" panose="05050102010706020507" pitchFamily="18" charset="2"/>
              <a:buChar char="Þ"/>
            </a:pPr>
            <a:endParaRPr lang="fr-FR" dirty="0"/>
          </a:p>
          <a:p>
            <a:r>
              <a:rPr lang="fr-FR" dirty="0"/>
              <a:t>Visite à la </a:t>
            </a:r>
            <a:r>
              <a:rPr lang="fr-FR" dirty="0" err="1"/>
              <a:t>altes</a:t>
            </a:r>
            <a:r>
              <a:rPr lang="fr-FR" dirty="0"/>
              <a:t> </a:t>
            </a:r>
            <a:r>
              <a:rPr lang="fr-FR" dirty="0" err="1"/>
              <a:t>forstamt</a:t>
            </a:r>
            <a:r>
              <a:rPr lang="fr-FR" dirty="0"/>
              <a:t> 15 ans après</a:t>
            </a:r>
          </a:p>
          <a:p>
            <a:r>
              <a:rPr lang="fr-FR" dirty="0"/>
              <a:t>Toujours responsabilité partagée </a:t>
            </a:r>
          </a:p>
          <a:p>
            <a:pPr lvl="1"/>
            <a:r>
              <a:rPr lang="fr-FR" dirty="0"/>
              <a:t>avec collectif de famille impliqué </a:t>
            </a:r>
          </a:p>
          <a:p>
            <a:pPr lvl="1"/>
            <a:r>
              <a:rPr lang="fr-FR" dirty="0"/>
              <a:t>l’association assure l’intermédiation locative et  facilitatrice du collectif,</a:t>
            </a:r>
          </a:p>
          <a:p>
            <a:pPr lvl="1"/>
            <a:r>
              <a:rPr lang="fr-FR" dirty="0"/>
              <a:t>le service d’aide à domicile </a:t>
            </a:r>
          </a:p>
          <a:p>
            <a:pPr lvl="1"/>
            <a:r>
              <a:rPr lang="fr-FR" dirty="0"/>
              <a:t>la fondation propriétaire du bâti</a:t>
            </a:r>
          </a:p>
          <a:p>
            <a:pPr lvl="1"/>
            <a:r>
              <a:rPr lang="fr-FR" dirty="0" err="1"/>
              <a:t>engagemetn</a:t>
            </a:r>
            <a:r>
              <a:rPr lang="fr-FR" dirty="0"/>
              <a:t> des proches avec des responsabilités suivant compétences et disponibilités (course, maintenance, gestion de …)</a:t>
            </a:r>
          </a:p>
          <a:p>
            <a:pPr lvl="1"/>
            <a:endParaRPr lang="fr-FR" dirty="0"/>
          </a:p>
          <a:p>
            <a:r>
              <a:rPr lang="fr-FR" dirty="0"/>
              <a:t>Fidèle au principe d’être le dernier domicile si les personnes le souhaite (difficulté si plusieurs personnes </a:t>
            </a:r>
            <a:r>
              <a:rPr lang="fr-FR" dirty="0" err="1"/>
              <a:t>garbataires</a:t>
            </a:r>
            <a:r>
              <a:rPr lang="fr-FR" dirty="0"/>
              <a:t> en même temps)</a:t>
            </a:r>
          </a:p>
          <a:p>
            <a:r>
              <a:rPr lang="fr-FR" dirty="0"/>
              <a:t>Inquiétude par rapport à l’évolution du reste à charge : ce n’est pas moins cher qu’un EHPAD, mais difficile pour les personnes si c’est plus cher  </a:t>
            </a:r>
          </a:p>
          <a:p>
            <a:pPr marL="171450" indent="-171450">
              <a:buFont typeface="Symbol" panose="05050102010706020507" pitchFamily="18" charset="2"/>
              <a:buChar char="Þ"/>
            </a:pPr>
            <a:endParaRPr lang="fr-FR" dirty="0"/>
          </a:p>
          <a:p>
            <a:pPr marL="0" indent="0">
              <a:buNone/>
            </a:pPr>
            <a:endParaRPr dirty="0"/>
          </a:p>
        </p:txBody>
      </p:sp>
      <p:sp>
        <p:nvSpPr>
          <p:cNvPr id="252" name="Google Shape;252;g11a423dcac4_0_6: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583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3694E-2E83-4F58-A5DE-01130CF3728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4603279-2B04-4AA7-B0A5-97997F94A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F66B67-48C9-43F0-8E00-B78A4CED81C8}"/>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5" name="Espace réservé du pied de page 4">
            <a:extLst>
              <a:ext uri="{FF2B5EF4-FFF2-40B4-BE49-F238E27FC236}">
                <a16:creationId xmlns:a16="http://schemas.microsoft.com/office/drawing/2014/main" id="{D16416D9-DF25-4A2B-8471-CF92D453E09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B42C4B4-AD59-405E-84D0-ADCF6DE0C068}"/>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264331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BD9CCC-12A1-4277-A1C8-BA5A2F4C9C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332B01A-DD1F-432C-9036-122F4929287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7D52F9-FE6A-48C9-AE1B-A6DEBD539CB0}"/>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5" name="Espace réservé du pied de page 4">
            <a:extLst>
              <a:ext uri="{FF2B5EF4-FFF2-40B4-BE49-F238E27FC236}">
                <a16:creationId xmlns:a16="http://schemas.microsoft.com/office/drawing/2014/main" id="{07265F5F-ED1A-4354-800B-3DD4E64AF808}"/>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E317BD7A-14E9-4922-8543-C1FC0BF3C7EF}"/>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332249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346A4A-4ABC-4690-A550-1B4B9584299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89B73C-C932-4FF3-9B6A-9C231E3E51D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F1A6EA-28D6-4439-B185-DC6455067D02}"/>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5" name="Espace réservé du pied de page 4">
            <a:extLst>
              <a:ext uri="{FF2B5EF4-FFF2-40B4-BE49-F238E27FC236}">
                <a16:creationId xmlns:a16="http://schemas.microsoft.com/office/drawing/2014/main" id="{A14FBB79-CF45-47DE-8205-06669295038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2156FB5F-9A3A-4EE5-BDD7-8968631269A2}"/>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311147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092335-6D25-4C24-AC6E-D9230E1092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307D99-754A-4AB2-BDB0-67A9C3F2657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406D2A-1A83-4D5B-A74C-79BD80267909}"/>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5" name="Espace réservé du pied de page 4">
            <a:extLst>
              <a:ext uri="{FF2B5EF4-FFF2-40B4-BE49-F238E27FC236}">
                <a16:creationId xmlns:a16="http://schemas.microsoft.com/office/drawing/2014/main" id="{F8655A32-89E9-48B3-9A1D-BC5A4DCF7B6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8DCBFFF2-8520-4626-BE3D-13365BB42FCD}"/>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253385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A0AC18-6995-4416-BD12-00E227AC5FA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EC9CFAC-43D3-4632-AC18-568A57F57D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9632DFD-00DA-46CD-983C-7CDA5DA1BF43}"/>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5" name="Espace réservé du pied de page 4">
            <a:extLst>
              <a:ext uri="{FF2B5EF4-FFF2-40B4-BE49-F238E27FC236}">
                <a16:creationId xmlns:a16="http://schemas.microsoft.com/office/drawing/2014/main" id="{EA61BCB3-C07F-4253-B87E-53B7833B42D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E82EE55-F167-42C5-A8EB-A0EB952FC90E}"/>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340484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B0C440-95B4-4D44-87D5-8ACE06E29A6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3C5055-6F9E-4F63-BFE6-8AE995DE6DD2}"/>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2E89601-0267-486D-8B63-D462243D96AA}"/>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EEC26BB-5B8D-4E75-8ADC-396CB1C4FB38}"/>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6" name="Espace réservé du pied de page 5">
            <a:extLst>
              <a:ext uri="{FF2B5EF4-FFF2-40B4-BE49-F238E27FC236}">
                <a16:creationId xmlns:a16="http://schemas.microsoft.com/office/drawing/2014/main" id="{499D7E43-1043-448C-8F9C-33D53A9561C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64E94E6-B83B-4C61-B43E-7085C8901582}"/>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1222029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5E947-189E-4C9A-9BAE-FAA4C82A87E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D032E34-AA8A-4669-B3D9-EE7A3504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5981CF21-3F5F-4AE4-A627-C57C9C210CF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9C4FCEF-A996-4C3C-8E02-60E73D09DB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F882D45E-CFC3-436B-9BE3-A161E5D818C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C587DF8-E78C-4EF9-8622-769954831DC4}"/>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8" name="Espace réservé du pied de page 7">
            <a:extLst>
              <a:ext uri="{FF2B5EF4-FFF2-40B4-BE49-F238E27FC236}">
                <a16:creationId xmlns:a16="http://schemas.microsoft.com/office/drawing/2014/main" id="{09A3C218-9671-448F-917A-784FD6D405BC}"/>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929E096E-3B20-4AC3-BAA0-0AD7DE6E9E91}"/>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18813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32AC9F-226D-4EFE-B066-E100A63F66B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0FB9599-022E-429B-B140-23FEEB1710CE}"/>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4" name="Espace réservé du pied de page 3">
            <a:extLst>
              <a:ext uri="{FF2B5EF4-FFF2-40B4-BE49-F238E27FC236}">
                <a16:creationId xmlns:a16="http://schemas.microsoft.com/office/drawing/2014/main" id="{9047A81C-BBF7-4502-BA11-45BB02F79DF8}"/>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2FCCC751-9B84-461E-85E6-A2907FC1F677}"/>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29352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5E04A75-C0AF-4704-9709-F4C7FA2B67BE}"/>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3" name="Espace réservé du pied de page 2">
            <a:extLst>
              <a:ext uri="{FF2B5EF4-FFF2-40B4-BE49-F238E27FC236}">
                <a16:creationId xmlns:a16="http://schemas.microsoft.com/office/drawing/2014/main" id="{F5347375-F905-4671-8555-8D24FD4E7E03}"/>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C0011BF-5A9F-48AD-8549-2496149B97A8}"/>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104310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F72227-F14E-4B51-B027-934B3B56E9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F8A661-2DFC-44FC-B0A9-A4D154C29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8F7B760-5551-45FB-B2CF-5196E13A1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45D5EC9-5261-4111-99FA-C19AAAF30E3A}"/>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6" name="Espace réservé du pied de page 5">
            <a:extLst>
              <a:ext uri="{FF2B5EF4-FFF2-40B4-BE49-F238E27FC236}">
                <a16:creationId xmlns:a16="http://schemas.microsoft.com/office/drawing/2014/main" id="{3B8EE1B3-1C3B-4313-AAA3-DDB7ED986245}"/>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135FBE3D-3342-45E3-9FF0-69676C93247B}"/>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86212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173C9-6EEE-430E-BF03-430BCD73243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9123128-0CD6-4C1D-B4BA-0662A55F77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0BF49310-4644-4173-A558-157BE9F8D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C326507-54C9-42A1-A842-E1FF97140EB3}"/>
              </a:ext>
            </a:extLst>
          </p:cNvPr>
          <p:cNvSpPr>
            <a:spLocks noGrp="1"/>
          </p:cNvSpPr>
          <p:nvPr>
            <p:ph type="dt" sz="half" idx="10"/>
          </p:nvPr>
        </p:nvSpPr>
        <p:spPr/>
        <p:txBody>
          <a:bodyPr/>
          <a:lstStyle/>
          <a:p>
            <a:fld id="{14972B8A-6C58-48CA-AB2F-A388D273D233}" type="datetimeFigureOut">
              <a:rPr lang="fr-FR" smtClean="0"/>
              <a:t>07/06/2023</a:t>
            </a:fld>
            <a:endParaRPr lang="fr-FR" dirty="0"/>
          </a:p>
        </p:txBody>
      </p:sp>
      <p:sp>
        <p:nvSpPr>
          <p:cNvPr id="6" name="Espace réservé du pied de page 5">
            <a:extLst>
              <a:ext uri="{FF2B5EF4-FFF2-40B4-BE49-F238E27FC236}">
                <a16:creationId xmlns:a16="http://schemas.microsoft.com/office/drawing/2014/main" id="{03C668A2-FCBB-4460-B357-F58ED0600337}"/>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638FE6A5-A380-459C-ADFF-FEC4693F33F5}"/>
              </a:ext>
            </a:extLst>
          </p:cNvPr>
          <p:cNvSpPr>
            <a:spLocks noGrp="1"/>
          </p:cNvSpPr>
          <p:nvPr>
            <p:ph type="sldNum" sz="quarter" idx="12"/>
          </p:nvPr>
        </p:nvSpPr>
        <p:spPr/>
        <p:txBody>
          <a:bodyPr/>
          <a:lstStyle/>
          <a:p>
            <a:fld id="{54BCF2DD-CDAB-4D45-BB09-B977D11D6529}" type="slidenum">
              <a:rPr lang="fr-FR" smtClean="0"/>
              <a:t>‹N°›</a:t>
            </a:fld>
            <a:endParaRPr lang="fr-FR" dirty="0"/>
          </a:p>
        </p:txBody>
      </p:sp>
    </p:spTree>
    <p:extLst>
      <p:ext uri="{BB962C8B-B14F-4D97-AF65-F5344CB8AC3E}">
        <p14:creationId xmlns:p14="http://schemas.microsoft.com/office/powerpoint/2010/main" val="274930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1057CA5-16B6-4A05-A306-B34B6B823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5324DDD-4AF6-4B51-8829-285E5F20B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E10ECFC-1648-4D6D-B9CE-72C61D60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72B8A-6C58-48CA-AB2F-A388D273D233}" type="datetimeFigureOut">
              <a:rPr lang="fr-FR" smtClean="0"/>
              <a:t>07/06/2023</a:t>
            </a:fld>
            <a:endParaRPr lang="fr-FR" dirty="0"/>
          </a:p>
        </p:txBody>
      </p:sp>
      <p:sp>
        <p:nvSpPr>
          <p:cNvPr id="5" name="Espace réservé du pied de page 4">
            <a:extLst>
              <a:ext uri="{FF2B5EF4-FFF2-40B4-BE49-F238E27FC236}">
                <a16:creationId xmlns:a16="http://schemas.microsoft.com/office/drawing/2014/main" id="{7DCBC55F-5351-4E83-88CC-733C61ADAB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8D1C17EF-5C8A-40CC-89DA-735C5C8FF2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F2DD-CDAB-4D45-BB09-B977D11D6529}" type="slidenum">
              <a:rPr lang="fr-FR" smtClean="0"/>
              <a:t>‹N°›</a:t>
            </a:fld>
            <a:endParaRPr lang="fr-FR" dirty="0"/>
          </a:p>
        </p:txBody>
      </p:sp>
    </p:spTree>
    <p:extLst>
      <p:ext uri="{BB962C8B-B14F-4D97-AF65-F5344CB8AC3E}">
        <p14:creationId xmlns:p14="http://schemas.microsoft.com/office/powerpoint/2010/main" val="3424709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8.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B3685-29B6-48AB-85CB-FB3ED3DA969D}"/>
              </a:ext>
            </a:extLst>
          </p:cNvPr>
          <p:cNvSpPr>
            <a:spLocks noGrp="1"/>
          </p:cNvSpPr>
          <p:nvPr>
            <p:ph type="ctrTitle"/>
          </p:nvPr>
        </p:nvSpPr>
        <p:spPr>
          <a:xfrm>
            <a:off x="5018480" y="1234904"/>
            <a:ext cx="7001692" cy="3517966"/>
          </a:xfrm>
        </p:spPr>
        <p:txBody>
          <a:bodyPr>
            <a:normAutofit fontScale="90000"/>
          </a:bodyPr>
          <a:lstStyle/>
          <a:p>
            <a:r>
              <a:rPr lang="fr-FR" sz="4400" dirty="0">
                <a:solidFill>
                  <a:schemeClr val="accent5">
                    <a:lumMod val="75000"/>
                  </a:schemeClr>
                </a:solidFill>
                <a:latin typeface="Berlin Sans FB" panose="020E0602020502020306" pitchFamily="34" charset="0"/>
              </a:rPr>
              <a:t>Les enjeux de l’habitat inclusif </a:t>
            </a:r>
            <a:br>
              <a:rPr lang="fr-FR" sz="4000" b="1" dirty="0"/>
            </a:br>
            <a:br>
              <a:rPr lang="fr-FR" sz="4000" b="1" dirty="0"/>
            </a:br>
            <a:r>
              <a:rPr lang="fr-FR" sz="4400" dirty="0">
                <a:solidFill>
                  <a:schemeClr val="accent5">
                    <a:lumMod val="75000"/>
                  </a:schemeClr>
                </a:solidFill>
                <a:latin typeface="Berlin Sans FB" panose="020E0602020502020306" pitchFamily="34" charset="0"/>
              </a:rPr>
              <a:t>Retour sur l’expérience allemande des colocations </a:t>
            </a:r>
            <a:br>
              <a:rPr lang="fr-FR" sz="4400" dirty="0">
                <a:solidFill>
                  <a:schemeClr val="accent5">
                    <a:lumMod val="75000"/>
                  </a:schemeClr>
                </a:solidFill>
                <a:latin typeface="Berlin Sans FB" panose="020E0602020502020306" pitchFamily="34" charset="0"/>
              </a:rPr>
            </a:br>
            <a:r>
              <a:rPr lang="fr-FR" sz="4400" dirty="0">
                <a:solidFill>
                  <a:schemeClr val="accent5">
                    <a:lumMod val="75000"/>
                  </a:schemeClr>
                </a:solidFill>
                <a:latin typeface="Berlin Sans FB" panose="020E0602020502020306" pitchFamily="34" charset="0"/>
              </a:rPr>
              <a:t>en responsabilité partagée</a:t>
            </a:r>
          </a:p>
        </p:txBody>
      </p:sp>
      <p:sp>
        <p:nvSpPr>
          <p:cNvPr id="3" name="Sous-titre 2">
            <a:extLst>
              <a:ext uri="{FF2B5EF4-FFF2-40B4-BE49-F238E27FC236}">
                <a16:creationId xmlns:a16="http://schemas.microsoft.com/office/drawing/2014/main" id="{28B00EEB-778A-48B1-A20D-D3C9A74D9E12}"/>
              </a:ext>
            </a:extLst>
          </p:cNvPr>
          <p:cNvSpPr>
            <a:spLocks noGrp="1"/>
          </p:cNvSpPr>
          <p:nvPr>
            <p:ph type="subTitle" idx="1"/>
          </p:nvPr>
        </p:nvSpPr>
        <p:spPr>
          <a:xfrm>
            <a:off x="6736080" y="5065077"/>
            <a:ext cx="4972594" cy="1368063"/>
          </a:xfrm>
        </p:spPr>
        <p:txBody>
          <a:bodyPr>
            <a:normAutofit fontScale="85000" lnSpcReduction="20000"/>
          </a:bodyPr>
          <a:lstStyle/>
          <a:p>
            <a:pPr algn="r"/>
            <a:r>
              <a:rPr lang="fr-FR" dirty="0"/>
              <a:t>Hélène Leenhardt</a:t>
            </a:r>
          </a:p>
          <a:p>
            <a:pPr algn="r"/>
            <a:r>
              <a:rPr lang="fr-FR" dirty="0"/>
              <a:t>Gérontologie Sociale</a:t>
            </a:r>
          </a:p>
          <a:p>
            <a:pPr algn="r"/>
            <a:r>
              <a:rPr lang="fr-FR" dirty="0"/>
              <a:t>Réseau HAPA</a:t>
            </a:r>
          </a:p>
          <a:p>
            <a:pPr algn="r"/>
            <a:r>
              <a:rPr lang="fr-FR" dirty="0"/>
              <a:t>Collectif Habiter Autrement</a:t>
            </a:r>
          </a:p>
        </p:txBody>
      </p:sp>
      <p:pic>
        <p:nvPicPr>
          <p:cNvPr id="4" name="Image 3">
            <a:extLst>
              <a:ext uri="{FF2B5EF4-FFF2-40B4-BE49-F238E27FC236}">
                <a16:creationId xmlns:a16="http://schemas.microsoft.com/office/drawing/2014/main" id="{1474F3A7-0EC1-49D8-8465-BBCCE57A1E76}"/>
              </a:ext>
            </a:extLst>
          </p:cNvPr>
          <p:cNvPicPr>
            <a:picLocks noChangeAspect="1"/>
          </p:cNvPicPr>
          <p:nvPr/>
        </p:nvPicPr>
        <p:blipFill rotWithShape="1">
          <a:blip r:embed="rId3"/>
          <a:srcRect l="65744" t="78414" r="16920" b="14012"/>
          <a:stretch/>
        </p:blipFill>
        <p:spPr>
          <a:xfrm>
            <a:off x="171828" y="5769654"/>
            <a:ext cx="4611188" cy="663487"/>
          </a:xfrm>
          <a:prstGeom prst="rect">
            <a:avLst/>
          </a:prstGeom>
        </p:spPr>
      </p:pic>
      <p:pic>
        <p:nvPicPr>
          <p:cNvPr id="5" name="Image 4">
            <a:extLst>
              <a:ext uri="{FF2B5EF4-FFF2-40B4-BE49-F238E27FC236}">
                <a16:creationId xmlns:a16="http://schemas.microsoft.com/office/drawing/2014/main" id="{3F36F514-3F36-42B6-AB0D-0A80BF148D99}"/>
              </a:ext>
            </a:extLst>
          </p:cNvPr>
          <p:cNvPicPr>
            <a:picLocks noChangeAspect="1"/>
          </p:cNvPicPr>
          <p:nvPr/>
        </p:nvPicPr>
        <p:blipFill rotWithShape="1">
          <a:blip r:embed="rId3"/>
          <a:srcRect l="65745" t="23349" r="17250" b="43636"/>
          <a:stretch/>
        </p:blipFill>
        <p:spPr>
          <a:xfrm>
            <a:off x="171828" y="172497"/>
            <a:ext cx="4523098" cy="2892251"/>
          </a:xfrm>
          <a:prstGeom prst="rect">
            <a:avLst/>
          </a:prstGeom>
        </p:spPr>
      </p:pic>
    </p:spTree>
    <p:extLst>
      <p:ext uri="{BB962C8B-B14F-4D97-AF65-F5344CB8AC3E}">
        <p14:creationId xmlns:p14="http://schemas.microsoft.com/office/powerpoint/2010/main" val="2860827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13863-3202-4C26-9AF1-3F34AB1D790C}"/>
              </a:ext>
            </a:extLst>
          </p:cNvPr>
          <p:cNvSpPr>
            <a:spLocks noGrp="1"/>
          </p:cNvSpPr>
          <p:nvPr>
            <p:ph type="title"/>
          </p:nvPr>
        </p:nvSpPr>
        <p:spPr>
          <a:xfrm>
            <a:off x="838200" y="365126"/>
            <a:ext cx="10515600" cy="931112"/>
          </a:xfrm>
        </p:spPr>
        <p:txBody>
          <a:bodyPr>
            <a:normAutofit fontScale="90000"/>
          </a:bodyPr>
          <a:lstStyle/>
          <a:p>
            <a:r>
              <a:rPr lang="fr-FR" sz="2800" dirty="0">
                <a:solidFill>
                  <a:schemeClr val="accent5">
                    <a:lumMod val="75000"/>
                  </a:schemeClr>
                </a:solidFill>
                <a:latin typeface="Berlin Sans FB" panose="020E0602020502020306" pitchFamily="34" charset="0"/>
              </a:rPr>
              <a:t>Et maintenant, en France, quelles perspectives pour les habitats inclusifs pour les personnes vivant avec une maladie d’Alzheimer ou apparentée ?</a:t>
            </a:r>
          </a:p>
        </p:txBody>
      </p:sp>
      <p:sp>
        <p:nvSpPr>
          <p:cNvPr id="3" name="Espace réservé du contenu 2">
            <a:extLst>
              <a:ext uri="{FF2B5EF4-FFF2-40B4-BE49-F238E27FC236}">
                <a16:creationId xmlns:a16="http://schemas.microsoft.com/office/drawing/2014/main" id="{CBBFD42B-4B37-48D2-B706-07272D3CB4A5}"/>
              </a:ext>
            </a:extLst>
          </p:cNvPr>
          <p:cNvSpPr>
            <a:spLocks noGrp="1"/>
          </p:cNvSpPr>
          <p:nvPr>
            <p:ph idx="1"/>
          </p:nvPr>
        </p:nvSpPr>
        <p:spPr>
          <a:xfrm>
            <a:off x="737716" y="1514126"/>
            <a:ext cx="10687260" cy="4978748"/>
          </a:xfrm>
        </p:spPr>
        <p:txBody>
          <a:bodyPr>
            <a:noAutofit/>
          </a:bodyPr>
          <a:lstStyle/>
          <a:p>
            <a:r>
              <a:rPr lang="fr-FR" sz="1700" dirty="0"/>
              <a:t>Quelques habitats inclusifs ouverts depuis 2016 inspirés des domiciles partagés du Morbihan, de Carpe Diem au Canada et des colocations allemandes (maison du Thil, maison des sages, maison des cultures </a:t>
            </a:r>
            <a:r>
              <a:rPr lang="fr-FR" sz="1700" dirty="0" err="1"/>
              <a:t>etc</a:t>
            </a:r>
            <a:r>
              <a:rPr lang="fr-FR" sz="1700" dirty="0"/>
              <a:t> … ) </a:t>
            </a:r>
          </a:p>
          <a:p>
            <a:r>
              <a:rPr lang="fr-FR" sz="1700" dirty="0"/>
              <a:t>Quelques habitats en projet (relativement peu par rapport à l’ensemble de la programmation de l’Aide à la Vie Partagée pour les autres publics )</a:t>
            </a:r>
          </a:p>
          <a:p>
            <a:r>
              <a:rPr lang="fr-FR" sz="1700" dirty="0"/>
              <a:t>Des différences avec l’Allemagne</a:t>
            </a:r>
          </a:p>
          <a:p>
            <a:pPr lvl="1"/>
            <a:r>
              <a:rPr lang="fr-FR" sz="1700" dirty="0"/>
              <a:t>La pertinence du modèle pour l’accompagnement des personnes qui ont la maladie d’Alzheimer fait moins consensus en France (enjeu autour de la participation des personnes avec des troubles cognitifs)</a:t>
            </a:r>
          </a:p>
          <a:p>
            <a:pPr lvl="1"/>
            <a:r>
              <a:rPr lang="fr-FR" sz="1700" dirty="0"/>
              <a:t>Un poids de l’administratif et de la direction plus lourd en France qu’en Allemagne où la gouvernance est assurée par un collectif de famille soutenu par une instance tierce (dans le modèle type)</a:t>
            </a:r>
          </a:p>
          <a:p>
            <a:pPr lvl="1"/>
            <a:r>
              <a:rPr lang="fr-FR" sz="1700" dirty="0"/>
              <a:t>Un dispositif peu accessible aux personnes aux revenus modeste (reste à charge important en l’absence d’une aide sociale qui laisserait le choix de leur lieu de vie aux personnes)</a:t>
            </a:r>
          </a:p>
          <a:p>
            <a:pPr lvl="0"/>
            <a:r>
              <a:rPr lang="fr-FR" sz="1700" dirty="0"/>
              <a:t>Des similarités dans les questionnements</a:t>
            </a:r>
          </a:p>
          <a:p>
            <a:pPr lvl="1"/>
            <a:r>
              <a:rPr lang="fr-FR" sz="1700" dirty="0"/>
              <a:t>Cadre souple donné par la loi ELAN =&gt; enjeu de qualification des projets pour garantir qu’il s’agit bien d’un habitat inclusif-domicile ordinaire (autodétermination, participation, partenariat, gouvernance partagée) </a:t>
            </a:r>
          </a:p>
          <a:p>
            <a:pPr lvl="1"/>
            <a:r>
              <a:rPr lang="fr-FR" sz="1700" dirty="0"/>
              <a:t>Un modèle très sensible au cadre règlementaire (équilibre économique, normes d’encadrement et de sécurité) </a:t>
            </a:r>
          </a:p>
          <a:p>
            <a:pPr lvl="1"/>
            <a:r>
              <a:rPr lang="fr-FR" sz="1700" dirty="0"/>
              <a:t>Besoin d’un soutien à l’ingénierie, au-delà du soutien financier apporté par l’AVP, pour assurer l’émergence d’une diversité de projets grâce à une diversité de porteurs dans les territoires</a:t>
            </a:r>
          </a:p>
        </p:txBody>
      </p:sp>
    </p:spTree>
    <p:extLst>
      <p:ext uri="{BB962C8B-B14F-4D97-AF65-F5344CB8AC3E}">
        <p14:creationId xmlns:p14="http://schemas.microsoft.com/office/powerpoint/2010/main" val="18197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6"/>
          <p:cNvPicPr preferRelativeResize="0"/>
          <p:nvPr/>
        </p:nvPicPr>
        <p:blipFill rotWithShape="1">
          <a:blip r:embed="rId3">
            <a:alphaModFix/>
          </a:blip>
          <a:srcRect l="-1" t="-1" r="-17278" b="-17278"/>
          <a:stretch/>
        </p:blipFill>
        <p:spPr>
          <a:xfrm>
            <a:off x="407476" y="1693148"/>
            <a:ext cx="3157939" cy="3314990"/>
          </a:xfrm>
          <a:prstGeom prst="rect">
            <a:avLst/>
          </a:prstGeom>
          <a:noFill/>
          <a:ln>
            <a:noFill/>
          </a:ln>
        </p:spPr>
      </p:pic>
      <p:sp>
        <p:nvSpPr>
          <p:cNvPr id="240" name="Google Shape;240;p16"/>
          <p:cNvSpPr txBox="1">
            <a:spLocks noGrp="1"/>
          </p:cNvSpPr>
          <p:nvPr>
            <p:ph type="title"/>
          </p:nvPr>
        </p:nvSpPr>
        <p:spPr>
          <a:xfrm>
            <a:off x="139966" y="924424"/>
            <a:ext cx="3236279" cy="1129704"/>
          </a:xfrm>
          <a:prstGeom prst="rect">
            <a:avLst/>
          </a:prstGeom>
          <a:solidFill>
            <a:schemeClr val="lt1"/>
          </a:solidFill>
          <a:ln>
            <a:noFill/>
          </a:ln>
        </p:spPr>
        <p:txBody>
          <a:bodyPr spcFirstLastPara="1" vert="horz" wrap="square" lIns="91400" tIns="45700" rIns="91400" bIns="45700" rtlCol="0" anchor="ctr" anchorCtr="0">
            <a:noAutofit/>
          </a:bodyPr>
          <a:lstStyle/>
          <a:p>
            <a:pPr algn="ctr">
              <a:spcBef>
                <a:spcPts val="0"/>
              </a:spcBef>
              <a:buClr>
                <a:srgbClr val="06A6B7"/>
              </a:buClr>
              <a:buSzPts val="2800"/>
            </a:pPr>
            <a:r>
              <a:rPr lang="fr" sz="1600" dirty="0">
                <a:solidFill>
                  <a:srgbClr val="06A6B7"/>
                </a:solidFill>
                <a:latin typeface="Roboto"/>
                <a:ea typeface="Roboto"/>
                <a:cs typeface="Roboto"/>
                <a:sym typeface="Roboto"/>
              </a:rPr>
              <a:t>CANTOU « </a:t>
            </a:r>
            <a:r>
              <a:rPr lang="fr-FR" sz="1600" dirty="0">
                <a:solidFill>
                  <a:srgbClr val="06A6B7"/>
                </a:solidFill>
                <a:latin typeface="Roboto"/>
                <a:ea typeface="Roboto"/>
                <a:cs typeface="Roboto"/>
                <a:sym typeface="Roboto"/>
              </a:rPr>
              <a:t>la maisonnée du sentier à Sceaux, </a:t>
            </a:r>
            <a:br>
              <a:rPr lang="fr" sz="1600" dirty="0">
                <a:solidFill>
                  <a:srgbClr val="06A6B7"/>
                </a:solidFill>
                <a:latin typeface="Roboto"/>
                <a:ea typeface="Roboto"/>
                <a:cs typeface="Roboto"/>
                <a:sym typeface="Roboto"/>
              </a:rPr>
            </a:br>
            <a:r>
              <a:rPr lang="fr" sz="1600" dirty="0">
                <a:solidFill>
                  <a:srgbClr val="06A6B7"/>
                </a:solidFill>
                <a:latin typeface="Roboto"/>
                <a:ea typeface="Roboto"/>
                <a:cs typeface="Roboto"/>
                <a:sym typeface="Roboto"/>
              </a:rPr>
              <a:t> </a:t>
            </a:r>
            <a:r>
              <a:rPr lang="fr-FR" sz="1600" dirty="0">
                <a:solidFill>
                  <a:srgbClr val="06A6B7"/>
                </a:solidFill>
                <a:latin typeface="Roboto"/>
                <a:ea typeface="Roboto"/>
                <a:cs typeface="Roboto"/>
                <a:sym typeface="Roboto"/>
              </a:rPr>
              <a:t>Petite Unité de Vie » </a:t>
            </a:r>
            <a:endParaRPr sz="1600" dirty="0"/>
          </a:p>
        </p:txBody>
      </p:sp>
      <p:sp>
        <p:nvSpPr>
          <p:cNvPr id="242" name="Google Shape;242;p16"/>
          <p:cNvSpPr txBox="1"/>
          <p:nvPr/>
        </p:nvSpPr>
        <p:spPr>
          <a:xfrm>
            <a:off x="9488974" y="1000701"/>
            <a:ext cx="2638303" cy="928214"/>
          </a:xfrm>
          <a:prstGeom prst="rect">
            <a:avLst/>
          </a:prstGeom>
          <a:noFill/>
          <a:ln>
            <a:noFill/>
          </a:ln>
        </p:spPr>
        <p:txBody>
          <a:bodyPr spcFirstLastPara="1" wrap="square" lIns="91400" tIns="45700" rIns="91400" bIns="45700" anchor="ctr" anchorCtr="0">
            <a:normAutofit fontScale="85000" lnSpcReduction="20000"/>
          </a:bodyPr>
          <a:lstStyle/>
          <a:p>
            <a:pPr algn="ctr">
              <a:lnSpc>
                <a:spcPct val="90000"/>
              </a:lnSpc>
              <a:buClr>
                <a:srgbClr val="06A6B7"/>
              </a:buClr>
              <a:buSzPts val="2800"/>
            </a:pPr>
            <a:r>
              <a:rPr lang="fr-FR" dirty="0" err="1">
                <a:solidFill>
                  <a:srgbClr val="06A6B7"/>
                </a:solidFill>
                <a:latin typeface="Roboto"/>
                <a:ea typeface="Roboto"/>
                <a:cs typeface="Roboto"/>
                <a:sym typeface="Roboto"/>
              </a:rPr>
              <a:t>DEMENZ</a:t>
            </a:r>
            <a:r>
              <a:rPr lang="fr-FR" dirty="0">
                <a:solidFill>
                  <a:srgbClr val="06A6B7"/>
                </a:solidFill>
                <a:latin typeface="Roboto"/>
                <a:ea typeface="Roboto"/>
                <a:cs typeface="Roboto"/>
                <a:sym typeface="Roboto"/>
              </a:rPr>
              <a:t> </a:t>
            </a:r>
            <a:r>
              <a:rPr lang="fr-FR" dirty="0" err="1">
                <a:solidFill>
                  <a:srgbClr val="06A6B7"/>
                </a:solidFill>
                <a:latin typeface="Roboto"/>
                <a:ea typeface="Roboto"/>
                <a:cs typeface="Roboto"/>
                <a:sym typeface="Roboto"/>
              </a:rPr>
              <a:t>WG</a:t>
            </a:r>
            <a:endParaRPr lang="fr-FR" dirty="0">
              <a:solidFill>
                <a:srgbClr val="06A6B7"/>
              </a:solidFill>
              <a:latin typeface="Roboto"/>
              <a:ea typeface="Roboto"/>
              <a:cs typeface="Roboto"/>
              <a:sym typeface="Roboto"/>
            </a:endParaRPr>
          </a:p>
          <a:p>
            <a:pPr algn="ctr">
              <a:lnSpc>
                <a:spcPct val="90000"/>
              </a:lnSpc>
              <a:buClr>
                <a:srgbClr val="06A6B7"/>
              </a:buClr>
              <a:buSzPts val="2800"/>
            </a:pPr>
            <a:r>
              <a:rPr lang="fr-FR" dirty="0">
                <a:solidFill>
                  <a:srgbClr val="06A6B7"/>
                </a:solidFill>
                <a:latin typeface="Roboto"/>
                <a:ea typeface="Roboto"/>
                <a:cs typeface="Roboto"/>
                <a:sym typeface="Roboto"/>
              </a:rPr>
              <a:t> A</a:t>
            </a:r>
            <a:r>
              <a:rPr lang="fr" dirty="0">
                <a:solidFill>
                  <a:srgbClr val="06A6B7"/>
                </a:solidFill>
                <a:latin typeface="Roboto"/>
                <a:ea typeface="Roboto"/>
                <a:cs typeface="Roboto"/>
                <a:sym typeface="Roboto"/>
              </a:rPr>
              <a:t>LTES FORSTAMT</a:t>
            </a:r>
          </a:p>
          <a:p>
            <a:pPr algn="ctr">
              <a:lnSpc>
                <a:spcPct val="90000"/>
              </a:lnSpc>
              <a:buClr>
                <a:srgbClr val="06A6B7"/>
              </a:buClr>
              <a:buSzPts val="2800"/>
            </a:pPr>
            <a:r>
              <a:rPr lang="fr-FR" dirty="0" err="1">
                <a:solidFill>
                  <a:srgbClr val="06A6B7"/>
                </a:solidFill>
                <a:latin typeface="Roboto"/>
                <a:ea typeface="Roboto"/>
                <a:cs typeface="Roboto"/>
                <a:sym typeface="Roboto"/>
              </a:rPr>
              <a:t>Seeheim</a:t>
            </a:r>
            <a:r>
              <a:rPr lang="fr-FR" dirty="0">
                <a:solidFill>
                  <a:srgbClr val="06A6B7"/>
                </a:solidFill>
                <a:latin typeface="Roboto"/>
                <a:ea typeface="Roboto"/>
                <a:cs typeface="Roboto"/>
                <a:sym typeface="Roboto"/>
              </a:rPr>
              <a:t> </a:t>
            </a:r>
            <a:r>
              <a:rPr lang="fr-FR" dirty="0" err="1">
                <a:solidFill>
                  <a:srgbClr val="06A6B7"/>
                </a:solidFill>
                <a:latin typeface="Roboto"/>
                <a:ea typeface="Roboto"/>
                <a:cs typeface="Roboto"/>
                <a:sym typeface="Roboto"/>
              </a:rPr>
              <a:t>JugenHeim</a:t>
            </a:r>
            <a:endParaRPr lang="fr" dirty="0">
              <a:solidFill>
                <a:srgbClr val="06A6B7"/>
              </a:solidFill>
              <a:latin typeface="Roboto"/>
              <a:ea typeface="Roboto"/>
              <a:cs typeface="Roboto"/>
              <a:sym typeface="Roboto"/>
            </a:endParaRPr>
          </a:p>
          <a:p>
            <a:pPr algn="ctr">
              <a:lnSpc>
                <a:spcPct val="90000"/>
              </a:lnSpc>
              <a:buClr>
                <a:srgbClr val="06A6B7"/>
              </a:buClr>
              <a:buSzPts val="2800"/>
            </a:pPr>
            <a:r>
              <a:rPr lang="fr" dirty="0">
                <a:solidFill>
                  <a:srgbClr val="06A6B7"/>
                </a:solidFill>
                <a:latin typeface="Roboto"/>
                <a:ea typeface="Calibri"/>
                <a:cs typeface="Calibri"/>
                <a:sym typeface="Roboto"/>
              </a:rPr>
              <a:t>Colocation </a:t>
            </a:r>
            <a:r>
              <a:rPr lang="fr-FR" dirty="0">
                <a:solidFill>
                  <a:srgbClr val="06A6B7"/>
                </a:solidFill>
                <a:latin typeface="Roboto"/>
                <a:ea typeface="Calibri"/>
                <a:cs typeface="Calibri"/>
                <a:sym typeface="Roboto"/>
              </a:rPr>
              <a:t>accompagnée, </a:t>
            </a:r>
            <a:r>
              <a:rPr lang="fr" dirty="0">
                <a:solidFill>
                  <a:srgbClr val="06A6B7"/>
                </a:solidFill>
                <a:latin typeface="Roboto"/>
                <a:ea typeface="Calibri"/>
                <a:cs typeface="Calibri"/>
                <a:sym typeface="Roboto"/>
              </a:rPr>
              <a:t>en responsab</a:t>
            </a:r>
            <a:r>
              <a:rPr lang="fr-FR" dirty="0" err="1">
                <a:solidFill>
                  <a:srgbClr val="06A6B7"/>
                </a:solidFill>
                <a:latin typeface="Roboto"/>
                <a:ea typeface="Calibri"/>
                <a:cs typeface="Calibri"/>
                <a:sym typeface="Roboto"/>
              </a:rPr>
              <a:t>ilité</a:t>
            </a:r>
            <a:r>
              <a:rPr lang="fr-FR" dirty="0">
                <a:solidFill>
                  <a:srgbClr val="06A6B7"/>
                </a:solidFill>
                <a:latin typeface="Roboto"/>
                <a:ea typeface="Calibri"/>
                <a:cs typeface="Calibri"/>
                <a:sym typeface="Roboto"/>
              </a:rPr>
              <a:t> partagée </a:t>
            </a:r>
            <a:endParaRPr dirty="0">
              <a:solidFill>
                <a:schemeClr val="dk1"/>
              </a:solidFill>
              <a:latin typeface="Calibri"/>
              <a:ea typeface="Calibri"/>
              <a:cs typeface="Calibri"/>
              <a:sym typeface="Calibri"/>
            </a:endParaRPr>
          </a:p>
        </p:txBody>
      </p:sp>
      <p:pic>
        <p:nvPicPr>
          <p:cNvPr id="243" name="Google Shape;243;p16" descr="C:\Users\hélène\Documents\sybille\ZUSAMMEN-GEBAUT_Anlage-01_Bild-Forstamt.jpg"/>
          <p:cNvPicPr preferRelativeResize="0"/>
          <p:nvPr/>
        </p:nvPicPr>
        <p:blipFill rotWithShape="1">
          <a:blip r:embed="rId4">
            <a:alphaModFix/>
          </a:blip>
          <a:srcRect t="5628" b="6984"/>
          <a:stretch/>
        </p:blipFill>
        <p:spPr>
          <a:xfrm>
            <a:off x="9745744" y="2255045"/>
            <a:ext cx="2015539" cy="1578207"/>
          </a:xfrm>
          <a:prstGeom prst="rect">
            <a:avLst/>
          </a:prstGeom>
          <a:noFill/>
          <a:ln>
            <a:noFill/>
          </a:ln>
        </p:spPr>
      </p:pic>
      <p:sp>
        <p:nvSpPr>
          <p:cNvPr id="14" name="Google Shape;257;g11a423dcac4_0_6">
            <a:extLst>
              <a:ext uri="{FF2B5EF4-FFF2-40B4-BE49-F238E27FC236}">
                <a16:creationId xmlns:a16="http://schemas.microsoft.com/office/drawing/2014/main" id="{7304E0F9-FBE7-4684-8F74-D200F797CDDE}"/>
              </a:ext>
            </a:extLst>
          </p:cNvPr>
          <p:cNvSpPr txBox="1"/>
          <p:nvPr/>
        </p:nvSpPr>
        <p:spPr>
          <a:xfrm>
            <a:off x="2323423" y="113412"/>
            <a:ext cx="7545153" cy="1129703"/>
          </a:xfrm>
          <a:prstGeom prst="rect">
            <a:avLst/>
          </a:prstGeom>
          <a:noFill/>
          <a:ln>
            <a:noFill/>
          </a:ln>
        </p:spPr>
        <p:txBody>
          <a:bodyPr spcFirstLastPara="1" wrap="square" lIns="91400" tIns="45700" rIns="91400" bIns="45700" anchor="t" anchorCtr="0">
            <a:noAutofit/>
          </a:bodyPr>
          <a:lstStyle/>
          <a:p>
            <a:pPr algn="ctr">
              <a:lnSpc>
                <a:spcPct val="90000"/>
              </a:lnSpc>
              <a:buClr>
                <a:srgbClr val="000000"/>
              </a:buClr>
              <a:buSzPts val="2100"/>
            </a:pPr>
            <a:r>
              <a:rPr lang="fr-FR" sz="2600" dirty="0">
                <a:solidFill>
                  <a:schemeClr val="accent5">
                    <a:lumMod val="75000"/>
                  </a:schemeClr>
                </a:solidFill>
                <a:latin typeface="Berlin Sans FB" panose="020E0602020502020306" pitchFamily="34" charset="0"/>
                <a:ea typeface="Roboto"/>
                <a:cs typeface="Roboto"/>
                <a:sym typeface="Roboto"/>
              </a:rPr>
              <a:t>Automne 2008, deux visites révélatrices d’une évolution divergente en France et en Allemagne</a:t>
            </a:r>
            <a:endParaRPr lang="fr-FR" sz="2600" i="1" dirty="0">
              <a:solidFill>
                <a:schemeClr val="accent5">
                  <a:lumMod val="75000"/>
                </a:schemeClr>
              </a:solidFill>
              <a:latin typeface="Berlin Sans FB" panose="020E0602020502020306" pitchFamily="34" charset="0"/>
              <a:ea typeface="Roboto"/>
              <a:cs typeface="Roboto"/>
              <a:sym typeface="Roboto"/>
            </a:endParaRPr>
          </a:p>
        </p:txBody>
      </p:sp>
      <p:sp>
        <p:nvSpPr>
          <p:cNvPr id="13" name="Espace réservé du contenu 2">
            <a:extLst>
              <a:ext uri="{FF2B5EF4-FFF2-40B4-BE49-F238E27FC236}">
                <a16:creationId xmlns:a16="http://schemas.microsoft.com/office/drawing/2014/main" id="{359E918B-D8EB-48AB-9B2B-B0C5B7935022}"/>
              </a:ext>
            </a:extLst>
          </p:cNvPr>
          <p:cNvSpPr>
            <a:spLocks noGrp="1"/>
          </p:cNvSpPr>
          <p:nvPr>
            <p:ph idx="1"/>
          </p:nvPr>
        </p:nvSpPr>
        <p:spPr>
          <a:xfrm>
            <a:off x="3517591" y="1243115"/>
            <a:ext cx="5849812" cy="5355771"/>
          </a:xfrm>
        </p:spPr>
        <p:txBody>
          <a:bodyPr>
            <a:normAutofit fontScale="62500" lnSpcReduction="20000"/>
          </a:bodyPr>
          <a:lstStyle/>
          <a:p>
            <a:pPr marL="0" lvl="0" indent="0">
              <a:buNone/>
            </a:pPr>
            <a:r>
              <a:rPr lang="fr-FR" b="1" i="1" dirty="0"/>
              <a:t>Deux initiatives citoyennes, émanent d’un même mouvement de recherches d’alternatives à l’institution pour des personnes vivant avec une maladie d’Alzheimer ou apparentée</a:t>
            </a:r>
            <a:r>
              <a:rPr lang="fr-FR" dirty="0"/>
              <a:t> </a:t>
            </a:r>
          </a:p>
          <a:p>
            <a:pPr marL="0" lvl="0" indent="0">
              <a:buNone/>
            </a:pPr>
            <a:r>
              <a:rPr lang="fr-FR" b="1" dirty="0"/>
              <a:t>Des principes et des  valeurs communes </a:t>
            </a:r>
          </a:p>
          <a:p>
            <a:r>
              <a:rPr lang="fr-FR" dirty="0"/>
              <a:t>Un mode de vie comme chez soi, dans un ensemble à taille humaine avec un accompagnement personnalisé</a:t>
            </a:r>
          </a:p>
          <a:p>
            <a:pPr lvl="0"/>
            <a:r>
              <a:rPr lang="fr-FR" dirty="0"/>
              <a:t>La préservation de l’autonomie et de l’autodétermination par la promotion de la participation des personnes aux activités quotidiennes qui ont du sens</a:t>
            </a:r>
          </a:p>
          <a:p>
            <a:pPr lvl="0"/>
            <a:r>
              <a:rPr lang="fr-FR" dirty="0"/>
              <a:t>Un habitat adapté et sécurisé par une présence d’aides à domicile 24h sur 24, </a:t>
            </a:r>
          </a:p>
          <a:p>
            <a:r>
              <a:rPr lang="fr-FR" dirty="0"/>
              <a:t>Une articulation avec services et partenaires extérieurs pour le soin et la surveillance médicale (aide et soin en ambulatoire), </a:t>
            </a:r>
          </a:p>
          <a:p>
            <a:pPr lvl="0"/>
            <a:r>
              <a:rPr lang="fr-FR" dirty="0"/>
              <a:t>Un ancrage dans l’environnement social, économique et culturel, </a:t>
            </a:r>
          </a:p>
          <a:p>
            <a:pPr lvl="0"/>
            <a:r>
              <a:rPr lang="fr-FR" dirty="0"/>
              <a:t>La volonté de préserver les liens des habitants avec leurs proches et leur environnement</a:t>
            </a:r>
          </a:p>
          <a:p>
            <a:pPr lvl="0"/>
            <a:r>
              <a:rPr lang="fr-FR" dirty="0"/>
              <a:t>Implication des proches dans la gouvernance </a:t>
            </a:r>
          </a:p>
          <a:p>
            <a:pPr lvl="0"/>
            <a:endParaRPr lang="fr-FR" dirty="0"/>
          </a:p>
        </p:txBody>
      </p:sp>
      <p:sp>
        <p:nvSpPr>
          <p:cNvPr id="16" name="Google Shape;240;p16">
            <a:extLst>
              <a:ext uri="{FF2B5EF4-FFF2-40B4-BE49-F238E27FC236}">
                <a16:creationId xmlns:a16="http://schemas.microsoft.com/office/drawing/2014/main" id="{AEECC0BC-250F-435E-B108-94F4030EF649}"/>
              </a:ext>
            </a:extLst>
          </p:cNvPr>
          <p:cNvSpPr txBox="1">
            <a:spLocks/>
          </p:cNvSpPr>
          <p:nvPr/>
        </p:nvSpPr>
        <p:spPr>
          <a:xfrm>
            <a:off x="139966" y="4276638"/>
            <a:ext cx="3164139" cy="2440034"/>
          </a:xfrm>
          <a:prstGeom prst="rect">
            <a:avLst/>
          </a:prstGeom>
          <a:solidFill>
            <a:schemeClr val="lt1"/>
          </a:solidFill>
          <a:ln>
            <a:noFill/>
          </a:ln>
        </p:spPr>
        <p:txBody>
          <a:bodyPr spcFirstLastPara="1" vert="horz" wrap="square" lIns="91400" tIns="45700" rIns="91400"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06A6B7"/>
              </a:buClr>
              <a:buSzPts val="2800"/>
            </a:pPr>
            <a:r>
              <a:rPr lang="fr-FR" sz="1400" b="1" dirty="0">
                <a:solidFill>
                  <a:srgbClr val="06A6B7"/>
                </a:solidFill>
                <a:latin typeface="Roboto"/>
                <a:sym typeface="Roboto"/>
              </a:rPr>
              <a:t>Ouverte en 1994 </a:t>
            </a:r>
          </a:p>
          <a:p>
            <a:pPr algn="just">
              <a:spcBef>
                <a:spcPts val="0"/>
              </a:spcBef>
              <a:buClr>
                <a:srgbClr val="06A6B7"/>
              </a:buClr>
              <a:buSzPts val="2800"/>
            </a:pPr>
            <a:r>
              <a:rPr lang="fr-FR" sz="1400" dirty="0">
                <a:solidFill>
                  <a:srgbClr val="06A6B7"/>
                </a:solidFill>
                <a:latin typeface="Roboto"/>
                <a:sym typeface="Roboto"/>
              </a:rPr>
              <a:t>Initiative d’un association de quartier, reprise par une association de famille</a:t>
            </a:r>
          </a:p>
          <a:p>
            <a:pPr algn="just">
              <a:spcBef>
                <a:spcPts val="0"/>
              </a:spcBef>
              <a:buClr>
                <a:srgbClr val="06A6B7"/>
              </a:buClr>
              <a:buSzPts val="2800"/>
            </a:pPr>
            <a:endParaRPr lang="fr-FR" sz="1400" dirty="0">
              <a:solidFill>
                <a:srgbClr val="06A6B7"/>
              </a:solidFill>
              <a:latin typeface="Roboto"/>
              <a:sym typeface="Roboto"/>
            </a:endParaRPr>
          </a:p>
          <a:p>
            <a:pPr algn="just">
              <a:spcBef>
                <a:spcPts val="0"/>
              </a:spcBef>
              <a:buClr>
                <a:srgbClr val="06A6B7"/>
              </a:buClr>
              <a:buSzPts val="2800"/>
            </a:pPr>
            <a:r>
              <a:rPr lang="fr-FR" sz="1400" dirty="0">
                <a:solidFill>
                  <a:srgbClr val="06A6B7"/>
                </a:solidFill>
                <a:latin typeface="Roboto"/>
                <a:sym typeface="Roboto"/>
              </a:rPr>
              <a:t>12 colocataires</a:t>
            </a:r>
          </a:p>
          <a:p>
            <a:pPr algn="just">
              <a:spcBef>
                <a:spcPts val="0"/>
              </a:spcBef>
              <a:buClr>
                <a:srgbClr val="06A6B7"/>
              </a:buClr>
              <a:buSzPts val="2800"/>
            </a:pPr>
            <a:endParaRPr lang="fr-FR" sz="1400" dirty="0">
              <a:solidFill>
                <a:srgbClr val="06A6B7"/>
              </a:solidFill>
              <a:latin typeface="Roboto"/>
              <a:sym typeface="Roboto"/>
            </a:endParaRPr>
          </a:p>
          <a:p>
            <a:r>
              <a:rPr lang="fr-FR" sz="1400" dirty="0">
                <a:solidFill>
                  <a:srgbClr val="06A6B7"/>
                </a:solidFill>
                <a:latin typeface="Roboto"/>
                <a:sym typeface="Roboto"/>
              </a:rPr>
              <a:t>Fin 2008 reprise par un groupe privé gestionnaire d’EHPAD </a:t>
            </a:r>
          </a:p>
          <a:p>
            <a:r>
              <a:rPr lang="fr-FR" sz="1400" dirty="0">
                <a:solidFill>
                  <a:srgbClr val="06A6B7"/>
                </a:solidFill>
                <a:latin typeface="Roboto"/>
                <a:sym typeface="Roboto"/>
              </a:rPr>
              <a:t>investissement pour se mettre en conformité avec les décrets de 2007 trop lourd pour une association)</a:t>
            </a:r>
          </a:p>
        </p:txBody>
      </p:sp>
      <p:sp>
        <p:nvSpPr>
          <p:cNvPr id="2" name="Rectangle 1">
            <a:extLst>
              <a:ext uri="{FF2B5EF4-FFF2-40B4-BE49-F238E27FC236}">
                <a16:creationId xmlns:a16="http://schemas.microsoft.com/office/drawing/2014/main" id="{0D223807-F67C-4792-B2D0-B9383DBF7E84}"/>
              </a:ext>
            </a:extLst>
          </p:cNvPr>
          <p:cNvSpPr/>
          <p:nvPr/>
        </p:nvSpPr>
        <p:spPr>
          <a:xfrm>
            <a:off x="9367402" y="4276638"/>
            <a:ext cx="2878947" cy="2246769"/>
          </a:xfrm>
          <a:prstGeom prst="rect">
            <a:avLst/>
          </a:prstGeom>
        </p:spPr>
        <p:txBody>
          <a:bodyPr wrap="square">
            <a:spAutoFit/>
          </a:bodyPr>
          <a:lstStyle/>
          <a:p>
            <a:pPr algn="ctr"/>
            <a:r>
              <a:rPr lang="fr-FR" altLang="fr-FR" sz="1400" b="1" dirty="0">
                <a:solidFill>
                  <a:srgbClr val="06A6B7"/>
                </a:solidFill>
                <a:latin typeface="Roboto"/>
                <a:ea typeface="+mj-ea"/>
                <a:cs typeface="+mj-cs"/>
              </a:rPr>
              <a:t>Ouverte en 2008</a:t>
            </a:r>
          </a:p>
          <a:p>
            <a:pPr marL="285750" indent="-285750">
              <a:buFont typeface="Arial" panose="020B0604020202020204" pitchFamily="34" charset="0"/>
              <a:buChar char="•"/>
            </a:pPr>
            <a:r>
              <a:rPr lang="fr-FR" altLang="fr-FR" sz="1400" dirty="0">
                <a:solidFill>
                  <a:srgbClr val="06A6B7"/>
                </a:solidFill>
                <a:latin typeface="Roboto"/>
                <a:ea typeface="+mj-ea"/>
                <a:cs typeface="+mj-cs"/>
              </a:rPr>
              <a:t>Une initiative citoyenne pour valoriser un bâtiment protégé avec un projet social</a:t>
            </a:r>
          </a:p>
          <a:p>
            <a:pPr marL="285750" indent="-285750">
              <a:buFont typeface="Arial" panose="020B0604020202020204" pitchFamily="34" charset="0"/>
              <a:buChar char="•"/>
            </a:pPr>
            <a:r>
              <a:rPr lang="fr-FR" altLang="fr-FR" sz="1400" dirty="0">
                <a:solidFill>
                  <a:srgbClr val="06A6B7"/>
                </a:solidFill>
                <a:latin typeface="Roboto"/>
                <a:ea typeface="+mj-ea"/>
                <a:cs typeface="+mj-cs"/>
              </a:rPr>
              <a:t>pilotage en responsabilité partagée </a:t>
            </a:r>
          </a:p>
          <a:p>
            <a:pPr marL="285750" indent="-285750">
              <a:buFont typeface="Arial" panose="020B0604020202020204" pitchFamily="34" charset="0"/>
              <a:buChar char="•"/>
            </a:pPr>
            <a:r>
              <a:rPr lang="fr-FR" altLang="fr-FR" sz="1400" dirty="0">
                <a:solidFill>
                  <a:srgbClr val="06A6B7"/>
                </a:solidFill>
                <a:latin typeface="Roboto"/>
                <a:ea typeface="+mj-ea"/>
                <a:cs typeface="+mj-cs"/>
              </a:rPr>
              <a:t>8 colocataires</a:t>
            </a:r>
          </a:p>
          <a:p>
            <a:pPr marL="285750" indent="-285750">
              <a:buFont typeface="Arial" panose="020B0604020202020204" pitchFamily="34" charset="0"/>
              <a:buChar char="•"/>
            </a:pPr>
            <a:r>
              <a:rPr lang="fr-FR" altLang="fr-FR" sz="1400" i="1" dirty="0">
                <a:solidFill>
                  <a:srgbClr val="06A6B7"/>
                </a:solidFill>
                <a:latin typeface="Roboto"/>
                <a:ea typeface="+mj-ea"/>
                <a:cs typeface="+mj-cs"/>
              </a:rPr>
              <a:t>1</a:t>
            </a:r>
            <a:r>
              <a:rPr lang="fr-FR" altLang="fr-FR" sz="1400" i="1" baseline="30000" dirty="0">
                <a:solidFill>
                  <a:srgbClr val="06A6B7"/>
                </a:solidFill>
                <a:latin typeface="Roboto"/>
                <a:ea typeface="+mj-ea"/>
                <a:cs typeface="+mj-cs"/>
              </a:rPr>
              <a:t>ère</a:t>
            </a:r>
            <a:r>
              <a:rPr lang="fr-FR" altLang="fr-FR" sz="1400" i="1" dirty="0">
                <a:solidFill>
                  <a:srgbClr val="06A6B7"/>
                </a:solidFill>
                <a:latin typeface="Roboto"/>
                <a:ea typeface="+mj-ea"/>
                <a:cs typeface="+mj-cs"/>
              </a:rPr>
              <a:t> visite 2008, 2 </a:t>
            </a:r>
            <a:r>
              <a:rPr lang="fr-FR" altLang="fr-FR" sz="1400" i="1" dirty="0" err="1">
                <a:solidFill>
                  <a:srgbClr val="06A6B7"/>
                </a:solidFill>
                <a:latin typeface="Roboto"/>
                <a:ea typeface="+mj-ea"/>
                <a:cs typeface="+mj-cs"/>
              </a:rPr>
              <a:t>ème</a:t>
            </a:r>
            <a:r>
              <a:rPr lang="fr-FR" altLang="fr-FR" sz="1400" i="1" dirty="0">
                <a:solidFill>
                  <a:srgbClr val="06A6B7"/>
                </a:solidFill>
                <a:latin typeface="Roboto"/>
                <a:ea typeface="+mj-ea"/>
                <a:cs typeface="+mj-cs"/>
              </a:rPr>
              <a:t> visite  2023 - même principe, même gouvernance</a:t>
            </a:r>
          </a:p>
        </p:txBody>
      </p:sp>
    </p:spTree>
    <p:extLst>
      <p:ext uri="{BB962C8B-B14F-4D97-AF65-F5344CB8AC3E}">
        <p14:creationId xmlns:p14="http://schemas.microsoft.com/office/powerpoint/2010/main" val="152871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63805" y="137709"/>
            <a:ext cx="11481848" cy="646112"/>
          </a:xfrm>
        </p:spPr>
        <p:txBody>
          <a:bodyPr wrap="square" numCol="1" anchorCtr="0" compatLnSpc="1">
            <a:prstTxWarp prst="textNoShape">
              <a:avLst/>
            </a:prstTxWarp>
            <a:noAutofit/>
          </a:bodyPr>
          <a:lstStyle/>
          <a:p>
            <a:pPr algn="ctr" eaLnBrk="1" hangingPunct="1">
              <a:defRPr/>
            </a:pPr>
            <a:r>
              <a:rPr lang="fr-FR" altLang="fr-FR" sz="2800" dirty="0">
                <a:solidFill>
                  <a:schemeClr val="accent5">
                    <a:lumMod val="75000"/>
                  </a:schemeClr>
                </a:solidFill>
                <a:latin typeface="Berlin Sans FB" panose="020E0602020502020306" pitchFamily="34" charset="0"/>
              </a:rPr>
              <a:t>Le CANTOU de Sceaux, PUV (petite unité de vie) </a:t>
            </a:r>
            <a:br>
              <a:rPr lang="fr-FR" altLang="fr-FR" sz="2800" dirty="0">
                <a:solidFill>
                  <a:schemeClr val="accent5">
                    <a:lumMod val="75000"/>
                  </a:schemeClr>
                </a:solidFill>
                <a:latin typeface="Berlin Sans FB" panose="020E0602020502020306" pitchFamily="34" charset="0"/>
              </a:rPr>
            </a:br>
            <a:r>
              <a:rPr lang="fr-FR" altLang="fr-FR" sz="2800" dirty="0">
                <a:solidFill>
                  <a:schemeClr val="accent5">
                    <a:lumMod val="75000"/>
                  </a:schemeClr>
                </a:solidFill>
                <a:latin typeface="Berlin Sans FB" panose="020E0602020502020306" pitchFamily="34" charset="0"/>
              </a:rPr>
              <a:t>Ouvert en 1994 – Annonce d’une reprise par un EHPAD fin 2008</a:t>
            </a:r>
          </a:p>
        </p:txBody>
      </p:sp>
      <p:sp>
        <p:nvSpPr>
          <p:cNvPr id="14339" name="Espace réservé du contenu 2"/>
          <p:cNvSpPr>
            <a:spLocks noGrp="1"/>
          </p:cNvSpPr>
          <p:nvPr>
            <p:ph idx="1"/>
          </p:nvPr>
        </p:nvSpPr>
        <p:spPr>
          <a:xfrm>
            <a:off x="166170" y="935396"/>
            <a:ext cx="6403778" cy="2387083"/>
          </a:xfrm>
        </p:spPr>
        <p:txBody>
          <a:bodyPr>
            <a:noAutofit/>
          </a:bodyPr>
          <a:lstStyle/>
          <a:p>
            <a:pPr marL="0" indent="0" eaLnBrk="1" hangingPunct="1">
              <a:buNone/>
            </a:pPr>
            <a:r>
              <a:rPr lang="fr-FR" altLang="fr-FR" sz="1600" dirty="0">
                <a:solidFill>
                  <a:srgbClr val="000000"/>
                </a:solidFill>
              </a:rPr>
              <a:t>Une Petite Unité de Vie, créée en 1994 à la demande d’une association de quartier, création d’une association de famille pour reprendre la gestion </a:t>
            </a:r>
          </a:p>
          <a:p>
            <a:pPr marL="0" indent="0" eaLnBrk="1" hangingPunct="1">
              <a:buNone/>
            </a:pPr>
            <a:r>
              <a:rPr lang="fr-FR" altLang="fr-FR" sz="1600" dirty="0">
                <a:solidFill>
                  <a:srgbClr val="000000"/>
                </a:solidFill>
              </a:rPr>
              <a:t>12 personnes vivent accompagnées 24/24 par des auxiliaires de vie </a:t>
            </a:r>
          </a:p>
          <a:p>
            <a:pPr marL="0" indent="0" eaLnBrk="1" hangingPunct="1">
              <a:buNone/>
            </a:pPr>
            <a:r>
              <a:rPr lang="fr-FR" altLang="fr-FR" sz="1600" dirty="0">
                <a:solidFill>
                  <a:srgbClr val="000000"/>
                </a:solidFill>
              </a:rPr>
              <a:t>(5 ETP : présence de 2 personnes en journées et 1 personne la nuit)</a:t>
            </a:r>
          </a:p>
          <a:p>
            <a:pPr eaLnBrk="1" hangingPunct="1">
              <a:buFontTx/>
              <a:buChar char="-"/>
            </a:pPr>
            <a:r>
              <a:rPr lang="fr-FR" altLang="fr-FR" sz="1600" dirty="0">
                <a:solidFill>
                  <a:srgbClr val="000000"/>
                </a:solidFill>
              </a:rPr>
              <a:t>Un directeur à mi-temps, un agent technique d’entretien</a:t>
            </a:r>
          </a:p>
          <a:p>
            <a:pPr>
              <a:buFontTx/>
              <a:buChar char="-"/>
            </a:pPr>
            <a:r>
              <a:rPr lang="fr-FR" altLang="fr-FR" sz="1600" dirty="0">
                <a:solidFill>
                  <a:srgbClr val="000000"/>
                </a:solidFill>
              </a:rPr>
              <a:t>Implication des familles dans la gouvernance et l’accompagnement : engagement des familles à assurer une présence le week-end de deux après midi par trimestre</a:t>
            </a:r>
          </a:p>
          <a:p>
            <a:pPr eaLnBrk="1" hangingPunct="1">
              <a:buFontTx/>
              <a:buChar char="-"/>
            </a:pPr>
            <a:endParaRPr lang="fr-FR" altLang="fr-FR" sz="1600" dirty="0">
              <a:solidFill>
                <a:srgbClr val="000000"/>
              </a:solidFill>
            </a:endParaRPr>
          </a:p>
        </p:txBody>
      </p:sp>
      <p:sp>
        <p:nvSpPr>
          <p:cNvPr id="14342" name="Espace réservé du contenu 2"/>
          <p:cNvSpPr txBox="1">
            <a:spLocks/>
          </p:cNvSpPr>
          <p:nvPr/>
        </p:nvSpPr>
        <p:spPr bwMode="auto">
          <a:xfrm>
            <a:off x="7035255" y="1151090"/>
            <a:ext cx="5039357" cy="235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9pPr>
          </a:lstStyle>
          <a:p>
            <a:pPr marL="0" indent="0" eaLnBrk="1" hangingPunct="1">
              <a:buNone/>
            </a:pPr>
            <a:r>
              <a:rPr lang="fr-FR" altLang="fr-FR" sz="1800" dirty="0">
                <a:solidFill>
                  <a:schemeClr val="tx1"/>
                </a:solidFill>
                <a:latin typeface="+mn-lt"/>
              </a:rPr>
              <a:t>Une conception architecturale spécifique</a:t>
            </a:r>
          </a:p>
          <a:p>
            <a:pPr marL="0" indent="0" eaLnBrk="1" hangingPunct="1">
              <a:buNone/>
            </a:pPr>
            <a:r>
              <a:rPr lang="fr-FR" altLang="fr-FR" sz="1800" dirty="0">
                <a:solidFill>
                  <a:schemeClr val="tx1"/>
                </a:solidFill>
                <a:latin typeface="+mn-lt"/>
              </a:rPr>
              <a:t>De plain pied, en rez de chaussée d’un HLM, en bordure de la coulée verte, à Sceaux</a:t>
            </a:r>
          </a:p>
          <a:p>
            <a:pPr marL="0" indent="0" eaLnBrk="1" hangingPunct="1">
              <a:buNone/>
            </a:pPr>
            <a:r>
              <a:rPr lang="fr-FR" altLang="fr-FR" sz="1800" dirty="0">
                <a:solidFill>
                  <a:schemeClr val="tx1"/>
                </a:solidFill>
                <a:latin typeface="+mn-lt"/>
              </a:rPr>
              <a:t>Une grande pièce commune, une cuisine , un petit bureau</a:t>
            </a:r>
          </a:p>
          <a:p>
            <a:pPr marL="0" indent="0" eaLnBrk="1" hangingPunct="1">
              <a:buNone/>
            </a:pPr>
            <a:r>
              <a:rPr lang="fr-FR" altLang="fr-FR" sz="1800" dirty="0">
                <a:solidFill>
                  <a:schemeClr val="tx1"/>
                </a:solidFill>
                <a:latin typeface="+mn-lt"/>
              </a:rPr>
              <a:t>12 chambres avec salle de bain, autour d’un patio et jardin intérieur.</a:t>
            </a:r>
          </a:p>
        </p:txBody>
      </p:sp>
      <p:sp>
        <p:nvSpPr>
          <p:cNvPr id="14343"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9pPr>
          </a:lstStyle>
          <a:p>
            <a:pPr>
              <a:spcBef>
                <a:spcPct val="0"/>
              </a:spcBef>
              <a:buFontTx/>
              <a:buNone/>
            </a:pPr>
            <a:fld id="{AF6439A3-5D4B-4381-A41E-F5CA8A227676}" type="slidenum">
              <a:rPr lang="fr-FR" altLang="fr-FR" sz="1200">
                <a:solidFill>
                  <a:srgbClr val="595959"/>
                </a:solidFill>
              </a:rPr>
              <a:pPr>
                <a:spcBef>
                  <a:spcPct val="0"/>
                </a:spcBef>
                <a:buFontTx/>
                <a:buNone/>
              </a:pPr>
              <a:t>3</a:t>
            </a:fld>
            <a:endParaRPr lang="fr-FR" altLang="fr-FR" sz="1200" dirty="0">
              <a:solidFill>
                <a:srgbClr val="595959"/>
              </a:solidFill>
            </a:endParaRPr>
          </a:p>
        </p:txBody>
      </p:sp>
      <p:pic>
        <p:nvPicPr>
          <p:cNvPr id="2" name="Image 1"/>
          <p:cNvPicPr>
            <a:picLocks noChangeAspect="1"/>
          </p:cNvPicPr>
          <p:nvPr/>
        </p:nvPicPr>
        <p:blipFill>
          <a:blip r:embed="rId3"/>
          <a:stretch>
            <a:fillRect/>
          </a:stretch>
        </p:blipFill>
        <p:spPr>
          <a:xfrm>
            <a:off x="8848640" y="3978605"/>
            <a:ext cx="3159000" cy="2455000"/>
          </a:xfrm>
          <a:prstGeom prst="rect">
            <a:avLst/>
          </a:prstGeom>
        </p:spPr>
      </p:pic>
      <p:pic>
        <p:nvPicPr>
          <p:cNvPr id="3" name="Image 2"/>
          <p:cNvPicPr>
            <a:picLocks noChangeAspect="1"/>
          </p:cNvPicPr>
          <p:nvPr/>
        </p:nvPicPr>
        <p:blipFill>
          <a:blip r:embed="rId4"/>
          <a:stretch>
            <a:fillRect/>
          </a:stretch>
        </p:blipFill>
        <p:spPr>
          <a:xfrm>
            <a:off x="117388" y="3231668"/>
            <a:ext cx="3227118" cy="3393406"/>
          </a:xfrm>
          <a:prstGeom prst="rect">
            <a:avLst/>
          </a:prstGeom>
        </p:spPr>
      </p:pic>
      <p:pic>
        <p:nvPicPr>
          <p:cNvPr id="4" name="Image 3"/>
          <p:cNvPicPr>
            <a:picLocks noChangeAspect="1"/>
          </p:cNvPicPr>
          <p:nvPr/>
        </p:nvPicPr>
        <p:blipFill>
          <a:blip r:embed="rId5"/>
          <a:stretch>
            <a:fillRect/>
          </a:stretch>
        </p:blipFill>
        <p:spPr>
          <a:xfrm>
            <a:off x="703061" y="6606475"/>
            <a:ext cx="1755000" cy="230000"/>
          </a:xfrm>
          <a:prstGeom prst="rect">
            <a:avLst/>
          </a:prstGeom>
        </p:spPr>
      </p:pic>
      <p:pic>
        <p:nvPicPr>
          <p:cNvPr id="5" name="Image 4"/>
          <p:cNvPicPr>
            <a:picLocks noChangeAspect="1"/>
          </p:cNvPicPr>
          <p:nvPr/>
        </p:nvPicPr>
        <p:blipFill>
          <a:blip r:embed="rId6"/>
          <a:stretch>
            <a:fillRect/>
          </a:stretch>
        </p:blipFill>
        <p:spPr>
          <a:xfrm>
            <a:off x="9487962" y="6561376"/>
            <a:ext cx="2239880" cy="223988"/>
          </a:xfrm>
          <a:prstGeom prst="rect">
            <a:avLst/>
          </a:prstGeom>
        </p:spPr>
      </p:pic>
      <p:sp>
        <p:nvSpPr>
          <p:cNvPr id="11" name="Espace réservé du contenu 2"/>
          <p:cNvSpPr txBox="1">
            <a:spLocks/>
          </p:cNvSpPr>
          <p:nvPr/>
        </p:nvSpPr>
        <p:spPr>
          <a:xfrm>
            <a:off x="3368059" y="4019093"/>
            <a:ext cx="5455881" cy="2584771"/>
          </a:xfrm>
          <a:prstGeom prst="rect">
            <a:avLst/>
          </a:prstGeom>
          <a:solidFill>
            <a:srgbClr val="C5AECB"/>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600" b="1" i="1" dirty="0"/>
              <a:t>Objet</a:t>
            </a:r>
          </a:p>
          <a:p>
            <a:pPr>
              <a:buFontTx/>
              <a:buChar char="-"/>
            </a:pPr>
            <a:r>
              <a:rPr lang="fr-FR" sz="1600" b="1" i="1" dirty="0"/>
              <a:t>rassembler les personnes concernées </a:t>
            </a:r>
            <a:r>
              <a:rPr lang="fr-FR" sz="1600" dirty="0"/>
              <a:t>par la prise en charge de parents âgés en pertes d'autonomie et ou ces personnes âgées elles-mêmes, lorsque les familles font défaut, </a:t>
            </a:r>
          </a:p>
          <a:p>
            <a:pPr>
              <a:buFontTx/>
              <a:buChar char="-"/>
            </a:pPr>
            <a:r>
              <a:rPr lang="fr-FR" sz="1600" dirty="0"/>
              <a:t>et en particulier de </a:t>
            </a:r>
            <a:r>
              <a:rPr lang="fr-FR" sz="1600" b="1" i="1" dirty="0"/>
              <a:t>créer et de gérer des services, des structures et autres moyens </a:t>
            </a:r>
            <a:r>
              <a:rPr lang="fr-FR" sz="1600" dirty="0"/>
              <a:t>grâce auxquels ces personnes âgées bénéficieraient </a:t>
            </a:r>
            <a:r>
              <a:rPr lang="fr-FR" sz="1600" b="1" i="1" dirty="0"/>
              <a:t>des conditions de vie communautaire</a:t>
            </a:r>
            <a:r>
              <a:rPr lang="fr-FR" sz="1600" dirty="0"/>
              <a:t> à temps plein ou à temps partiel </a:t>
            </a:r>
            <a:r>
              <a:rPr lang="fr-FR" sz="1600" b="1" i="1" dirty="0"/>
              <a:t>dans un environnement le plus proche possible de leur environnement géographique et affectif habituel</a:t>
            </a:r>
            <a:endParaRPr lang="fr-FR" altLang="fr-FR" sz="1600" b="1" i="1" dirty="0">
              <a:solidFill>
                <a:srgbClr val="000000"/>
              </a:solidFill>
              <a:latin typeface="Palatino Linotype" panose="02040502050505030304" pitchFamily="18" charset="0"/>
            </a:endParaRPr>
          </a:p>
        </p:txBody>
      </p:sp>
    </p:spTree>
    <p:extLst>
      <p:ext uri="{BB962C8B-B14F-4D97-AF65-F5344CB8AC3E}">
        <p14:creationId xmlns:p14="http://schemas.microsoft.com/office/powerpoint/2010/main" val="335823016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1" y="30516"/>
            <a:ext cx="9228842" cy="646112"/>
          </a:xfrm>
        </p:spPr>
        <p:txBody>
          <a:bodyPr wrap="square" numCol="1" anchorCtr="0" compatLnSpc="1">
            <a:prstTxWarp prst="textNoShape">
              <a:avLst/>
            </a:prstTxWarp>
            <a:normAutofit/>
          </a:bodyPr>
          <a:lstStyle/>
          <a:p>
            <a:pPr algn="ctr" eaLnBrk="1" hangingPunct="1">
              <a:defRPr/>
            </a:pPr>
            <a:r>
              <a:rPr lang="fr-FR" altLang="fr-FR" sz="2800" dirty="0">
                <a:solidFill>
                  <a:schemeClr val="accent5">
                    <a:lumMod val="75000"/>
                  </a:schemeClr>
                </a:solidFill>
                <a:latin typeface="Berlin Sans FB" panose="020E0602020502020306" pitchFamily="34" charset="0"/>
              </a:rPr>
              <a:t>La </a:t>
            </a:r>
            <a:r>
              <a:rPr lang="fr-FR" altLang="fr-FR" sz="2800" dirty="0" err="1">
                <a:solidFill>
                  <a:schemeClr val="accent5">
                    <a:lumMod val="75000"/>
                  </a:schemeClr>
                </a:solidFill>
                <a:latin typeface="Berlin Sans FB" panose="020E0602020502020306" pitchFamily="34" charset="0"/>
              </a:rPr>
              <a:t>Demenz</a:t>
            </a:r>
            <a:r>
              <a:rPr lang="fr-FR" altLang="fr-FR" sz="2800" dirty="0">
                <a:solidFill>
                  <a:schemeClr val="accent5">
                    <a:lumMod val="75000"/>
                  </a:schemeClr>
                </a:solidFill>
                <a:latin typeface="Berlin Sans FB" panose="020E0602020502020306" pitchFamily="34" charset="0"/>
              </a:rPr>
              <a:t> WG ALTES </a:t>
            </a:r>
            <a:r>
              <a:rPr lang="fr-FR" altLang="fr-FR" sz="2800" dirty="0" err="1">
                <a:solidFill>
                  <a:schemeClr val="accent5">
                    <a:lumMod val="75000"/>
                  </a:schemeClr>
                </a:solidFill>
                <a:latin typeface="Berlin Sans FB" panose="020E0602020502020306" pitchFamily="34" charset="0"/>
              </a:rPr>
              <a:t>FORSTAMT</a:t>
            </a:r>
            <a:r>
              <a:rPr lang="fr-FR" altLang="fr-FR" sz="2800" dirty="0">
                <a:solidFill>
                  <a:schemeClr val="accent5">
                    <a:lumMod val="75000"/>
                  </a:schemeClr>
                </a:solidFill>
                <a:latin typeface="Berlin Sans FB" panose="020E0602020502020306" pitchFamily="34" charset="0"/>
              </a:rPr>
              <a:t> depuis 2008</a:t>
            </a:r>
          </a:p>
        </p:txBody>
      </p:sp>
      <p:sp>
        <p:nvSpPr>
          <p:cNvPr id="14339" name="Espace réservé du contenu 2"/>
          <p:cNvSpPr>
            <a:spLocks noGrp="1"/>
          </p:cNvSpPr>
          <p:nvPr>
            <p:ph idx="1"/>
          </p:nvPr>
        </p:nvSpPr>
        <p:spPr>
          <a:xfrm>
            <a:off x="156977" y="676628"/>
            <a:ext cx="7763061" cy="2223471"/>
          </a:xfrm>
        </p:spPr>
        <p:txBody>
          <a:bodyPr>
            <a:normAutofit/>
          </a:bodyPr>
          <a:lstStyle/>
          <a:p>
            <a:pPr eaLnBrk="1" hangingPunct="1"/>
            <a:r>
              <a:rPr lang="fr-FR" altLang="fr-FR" sz="1600" dirty="0">
                <a:solidFill>
                  <a:srgbClr val="000000"/>
                </a:solidFill>
              </a:rPr>
              <a:t>8 personnes y vivent, en colocation, accompagnées au quotidien par une équipe de 10 salariés d’un service d’aide et de soin qui assurent une présence 24h/24 (deux personnes en journée, une la nuit)</a:t>
            </a:r>
          </a:p>
          <a:p>
            <a:r>
              <a:rPr lang="fr-FR" altLang="fr-FR" sz="1600" dirty="0">
                <a:solidFill>
                  <a:srgbClr val="000000"/>
                </a:solidFill>
              </a:rPr>
              <a:t>Le modèle de la responsabilité partagée : un groupe d’aidants des colocataires se constituent en collectif pour louer l’appartement et organiser l’accompagnement  par appel d’offre. Ils sont généralement assistés par une instance tierce.</a:t>
            </a:r>
          </a:p>
          <a:p>
            <a:pPr eaLnBrk="1" hangingPunct="1"/>
            <a:r>
              <a:rPr lang="fr-FR" altLang="fr-FR" sz="1600" dirty="0">
                <a:solidFill>
                  <a:srgbClr val="000000"/>
                </a:solidFill>
              </a:rPr>
              <a:t>Les locataires sont chez eux, le service de soin est « </a:t>
            </a:r>
            <a:r>
              <a:rPr lang="fr-FR" altLang="fr-FR" sz="1600" dirty="0" err="1">
                <a:solidFill>
                  <a:srgbClr val="000000"/>
                </a:solidFill>
              </a:rPr>
              <a:t>Gast</a:t>
            </a:r>
            <a:r>
              <a:rPr lang="fr-FR" altLang="fr-FR" sz="1600" dirty="0">
                <a:solidFill>
                  <a:srgbClr val="000000"/>
                </a:solidFill>
              </a:rPr>
              <a:t> (invité), les proches viennent voir leur parent comme ils le feraient dans un domicile ordinaire </a:t>
            </a:r>
          </a:p>
        </p:txBody>
      </p:sp>
      <p:pic>
        <p:nvPicPr>
          <p:cNvPr id="14341" name="Picture 2" descr="C:\Users\hélène\Documents\sybille\ZUSAMMEN-GEBAUT_Anlage-01_Bild-Forsta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5714" y="0"/>
            <a:ext cx="2747962"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Espace réservé du contenu 2"/>
          <p:cNvSpPr txBox="1">
            <a:spLocks/>
          </p:cNvSpPr>
          <p:nvPr/>
        </p:nvSpPr>
        <p:spPr bwMode="auto">
          <a:xfrm>
            <a:off x="7561322" y="2291008"/>
            <a:ext cx="4734565" cy="194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24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9pPr>
          </a:lstStyle>
          <a:p>
            <a:pPr eaLnBrk="1" hangingPunct="1"/>
            <a:r>
              <a:rPr lang="fr-FR" altLang="fr-FR" sz="1600" b="1" dirty="0">
                <a:solidFill>
                  <a:schemeClr val="tx1"/>
                </a:solidFill>
                <a:latin typeface="Palatino Linotype" panose="02040502050505030304" pitchFamily="18" charset="0"/>
              </a:rPr>
              <a:t>200 m2</a:t>
            </a:r>
            <a:r>
              <a:rPr lang="fr-FR" altLang="fr-FR" sz="1600" dirty="0">
                <a:solidFill>
                  <a:schemeClr val="tx1"/>
                </a:solidFill>
                <a:latin typeface="Palatino Linotype" panose="02040502050505030304" pitchFamily="18" charset="0"/>
              </a:rPr>
              <a:t>, au premier étage d’un bâtiment classé,</a:t>
            </a:r>
          </a:p>
          <a:p>
            <a:pPr eaLnBrk="1" hangingPunct="1"/>
            <a:r>
              <a:rPr lang="fr-FR" altLang="fr-FR" sz="1600" b="1" dirty="0">
                <a:solidFill>
                  <a:schemeClr val="tx1"/>
                </a:solidFill>
                <a:latin typeface="Palatino Linotype" panose="02040502050505030304" pitchFamily="18" charset="0"/>
              </a:rPr>
              <a:t>Une grande pièce commune </a:t>
            </a:r>
            <a:r>
              <a:rPr lang="fr-FR" altLang="fr-FR" sz="1600" dirty="0">
                <a:solidFill>
                  <a:schemeClr val="tx1"/>
                </a:solidFill>
                <a:latin typeface="Palatino Linotype" panose="02040502050505030304" pitchFamily="18" charset="0"/>
              </a:rPr>
              <a:t>( une cuisine ouverte, une grande table de salle à manger et un  coin salon)</a:t>
            </a:r>
          </a:p>
          <a:p>
            <a:pPr eaLnBrk="1" hangingPunct="1"/>
            <a:r>
              <a:rPr lang="fr-FR" altLang="fr-FR" sz="1600" b="1" dirty="0">
                <a:solidFill>
                  <a:schemeClr val="tx1"/>
                </a:solidFill>
                <a:latin typeface="Palatino Linotype" panose="02040502050505030304" pitchFamily="18" charset="0"/>
              </a:rPr>
              <a:t>8 chambres </a:t>
            </a:r>
            <a:r>
              <a:rPr lang="fr-FR" altLang="fr-FR" sz="1600" dirty="0">
                <a:solidFill>
                  <a:schemeClr val="tx1"/>
                </a:solidFill>
                <a:latin typeface="Palatino Linotype" panose="02040502050505030304" pitchFamily="18" charset="0"/>
              </a:rPr>
              <a:t>:  de 11 et 16 m2,  à aménager avec ses propres meubles,  sans sanitaire : le modèle est le domicile, pas l’hôtel.</a:t>
            </a:r>
          </a:p>
        </p:txBody>
      </p:sp>
      <p:sp>
        <p:nvSpPr>
          <p:cNvPr id="14343"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9pPr>
          </a:lstStyle>
          <a:p>
            <a:pPr>
              <a:spcBef>
                <a:spcPct val="0"/>
              </a:spcBef>
              <a:buFontTx/>
              <a:buNone/>
            </a:pPr>
            <a:fld id="{AF6439A3-5D4B-4381-A41E-F5CA8A227676}" type="slidenum">
              <a:rPr lang="fr-FR" altLang="fr-FR" sz="1200">
                <a:solidFill>
                  <a:srgbClr val="595959"/>
                </a:solidFill>
              </a:rPr>
              <a:pPr>
                <a:spcBef>
                  <a:spcPct val="0"/>
                </a:spcBef>
                <a:buFontTx/>
                <a:buNone/>
              </a:pPr>
              <a:t>4</a:t>
            </a:fld>
            <a:endParaRPr lang="fr-FR" altLang="fr-FR" sz="1200" dirty="0">
              <a:solidFill>
                <a:srgbClr val="595959"/>
              </a:solidFill>
            </a:endParaRPr>
          </a:p>
        </p:txBody>
      </p:sp>
      <p:pic>
        <p:nvPicPr>
          <p:cNvPr id="143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53" y="2900099"/>
            <a:ext cx="1889302" cy="2962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Espace réservé du contenu 2"/>
          <p:cNvSpPr txBox="1">
            <a:spLocks/>
          </p:cNvSpPr>
          <p:nvPr/>
        </p:nvSpPr>
        <p:spPr bwMode="auto">
          <a:xfrm>
            <a:off x="411623" y="5845175"/>
            <a:ext cx="6923241" cy="1012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ea typeface="MS PGothic" panose="020B0600070205080204" pitchFamily="34" charset="-128"/>
              </a:defRPr>
            </a:lvl9pPr>
          </a:lstStyle>
          <a:p>
            <a:pPr eaLnBrk="1" hangingPunct="1">
              <a:buFontTx/>
              <a:buNone/>
            </a:pPr>
            <a:r>
              <a:rPr lang="fr-FR" altLang="fr-FR" sz="1600" dirty="0">
                <a:solidFill>
                  <a:schemeClr val="tx1"/>
                </a:solidFill>
                <a:latin typeface="Palatino Linotype" panose="02040502050505030304" pitchFamily="18" charset="0"/>
              </a:rPr>
              <a:t>Une initiative citoyenne pour valoriser un bâtiment protégé</a:t>
            </a:r>
          </a:p>
          <a:p>
            <a:pPr eaLnBrk="1" hangingPunct="1">
              <a:buFontTx/>
              <a:buNone/>
            </a:pPr>
            <a:r>
              <a:rPr lang="fr-FR" altLang="fr-FR" sz="1600" dirty="0">
                <a:solidFill>
                  <a:schemeClr val="tx1"/>
                </a:solidFill>
                <a:latin typeface="Palatino Linotype" panose="02040502050505030304" pitchFamily="18" charset="0"/>
              </a:rPr>
              <a:t>Un projet intergénérationnel avec au </a:t>
            </a:r>
            <a:r>
              <a:rPr lang="fr-FR" altLang="fr-FR" sz="1600" dirty="0" err="1">
                <a:solidFill>
                  <a:schemeClr val="tx1"/>
                </a:solidFill>
                <a:latin typeface="Palatino Linotype" panose="02040502050505030304" pitchFamily="18" charset="0"/>
              </a:rPr>
              <a:t>rez</a:t>
            </a:r>
            <a:r>
              <a:rPr lang="fr-FR" altLang="fr-FR" sz="1600" dirty="0">
                <a:solidFill>
                  <a:schemeClr val="tx1"/>
                </a:solidFill>
                <a:latin typeface="Palatino Linotype" panose="02040502050505030304" pitchFamily="18" charset="0"/>
              </a:rPr>
              <a:t> de chaussée un service de soin, une association d’entraide pour des femmes avec un  jardin d’enfant</a:t>
            </a:r>
          </a:p>
        </p:txBody>
      </p:sp>
      <p:pic>
        <p:nvPicPr>
          <p:cNvPr id="2" name="Image 1"/>
          <p:cNvPicPr>
            <a:picLocks noChangeAspect="1"/>
          </p:cNvPicPr>
          <p:nvPr/>
        </p:nvPicPr>
        <p:blipFill>
          <a:blip r:embed="rId5"/>
          <a:stretch>
            <a:fillRect/>
          </a:stretch>
        </p:blipFill>
        <p:spPr>
          <a:xfrm rot="16200000">
            <a:off x="4177744" y="2010918"/>
            <a:ext cx="1974149" cy="4793007"/>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6524" y="5112062"/>
            <a:ext cx="1710713" cy="1710713"/>
          </a:xfrm>
          <a:prstGeom prst="rect">
            <a:avLst/>
          </a:prstGeom>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8319" y="4294319"/>
            <a:ext cx="2563681" cy="2563681"/>
          </a:xfrm>
          <a:prstGeom prst="rect">
            <a:avLst/>
          </a:prstGeom>
        </p:spPr>
      </p:pic>
    </p:spTree>
    <p:extLst>
      <p:ext uri="{BB962C8B-B14F-4D97-AF65-F5344CB8AC3E}">
        <p14:creationId xmlns:p14="http://schemas.microsoft.com/office/powerpoint/2010/main" val="367060194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3"/>
          <p:cNvGraphicFramePr>
            <a:graphicFrameLocks/>
          </p:cNvGraphicFramePr>
          <p:nvPr>
            <p:extLst>
              <p:ext uri="{D42A27DB-BD31-4B8C-83A1-F6EECF244321}">
                <p14:modId xmlns:p14="http://schemas.microsoft.com/office/powerpoint/2010/main" val="1850562300"/>
              </p:ext>
            </p:extLst>
          </p:nvPr>
        </p:nvGraphicFramePr>
        <p:xfrm>
          <a:off x="309488" y="1024281"/>
          <a:ext cx="11666202" cy="363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Espace réservé du numéro de diapositive 7"/>
          <p:cNvSpPr>
            <a:spLocks noGrp="1"/>
          </p:cNvSpPr>
          <p:nvPr>
            <p:ph type="sldNum" sz="quarter" idx="12"/>
          </p:nvPr>
        </p:nvSpPr>
        <p:spPr>
          <a:xfrm>
            <a:off x="8610600" y="6356350"/>
            <a:ext cx="2743200" cy="365125"/>
          </a:xfrm>
        </p:spPr>
        <p:txBody>
          <a:bodyPr/>
          <a:lstStyle/>
          <a:p>
            <a:fld id="{C14A6CB9-3572-4A18-9493-8250ECBD4C31}" type="slidenum">
              <a:rPr lang="fr-FR" smtClean="0"/>
              <a:t>5</a:t>
            </a:fld>
            <a:endParaRPr lang="fr-FR" dirty="0"/>
          </a:p>
        </p:txBody>
      </p:sp>
      <p:sp>
        <p:nvSpPr>
          <p:cNvPr id="24" name="ZoneTexte 23"/>
          <p:cNvSpPr txBox="1"/>
          <p:nvPr/>
        </p:nvSpPr>
        <p:spPr>
          <a:xfrm>
            <a:off x="4795649" y="3786294"/>
            <a:ext cx="2959769" cy="1293971"/>
          </a:xfrm>
          <a:prstGeom prst="roundRect">
            <a:avLst/>
          </a:prstGeom>
          <a:solidFill>
            <a:schemeClr val="accent1">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fr-FR"/>
            </a:defPPr>
            <a:lvl1pPr algn="ctr">
              <a:defRPr sz="1200" b="1">
                <a:solidFill>
                  <a:schemeClr val="accent5">
                    <a:lumMod val="75000"/>
                  </a:schemeClr>
                </a:solidFill>
              </a:defRPr>
            </a:lvl1pPr>
          </a:lstStyle>
          <a:p>
            <a:r>
              <a:rPr lang="fr-FR" sz="1400" dirty="0"/>
              <a:t>2008-2012</a:t>
            </a:r>
          </a:p>
          <a:p>
            <a:pPr algn="l"/>
            <a:r>
              <a:rPr lang="fr-FR" sz="1400" dirty="0"/>
              <a:t>Prise en compte dans le cadre législatif de chaque région</a:t>
            </a:r>
          </a:p>
          <a:p>
            <a:pPr algn="l"/>
            <a:r>
              <a:rPr lang="fr-FR" sz="1400" dirty="0"/>
              <a:t>Création de structures de soutien aux initiatives</a:t>
            </a:r>
          </a:p>
        </p:txBody>
      </p:sp>
      <p:sp>
        <p:nvSpPr>
          <p:cNvPr id="25" name="ZoneTexte 24"/>
          <p:cNvSpPr txBox="1"/>
          <p:nvPr/>
        </p:nvSpPr>
        <p:spPr>
          <a:xfrm>
            <a:off x="1818968" y="5506190"/>
            <a:ext cx="9667790" cy="523220"/>
          </a:xfrm>
          <a:prstGeom prst="rect">
            <a:avLst/>
          </a:prstGeom>
          <a:solidFill>
            <a:schemeClr val="accent1">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fr-FR"/>
            </a:defPPr>
            <a:lvl1pPr algn="ctr">
              <a:defRPr sz="1200" b="1">
                <a:solidFill>
                  <a:schemeClr val="accent5">
                    <a:lumMod val="75000"/>
                  </a:schemeClr>
                </a:solidFill>
              </a:defRPr>
            </a:lvl1pPr>
          </a:lstStyle>
          <a:p>
            <a:r>
              <a:rPr lang="fr-FR" sz="1400" dirty="0"/>
              <a:t>Sur toute la période, projets pilotes, appel à projets, études, évaluation, modélisation, production de guide, communication</a:t>
            </a:r>
          </a:p>
          <a:p>
            <a:r>
              <a:rPr lang="fr-FR" sz="1400" dirty="0"/>
              <a:t>(Ville, fondations, Régions, KDA, Ministères fédéraux, Fédération des caisses d’assurance …)</a:t>
            </a:r>
          </a:p>
        </p:txBody>
      </p:sp>
      <p:sp>
        <p:nvSpPr>
          <p:cNvPr id="27" name="ZoneTexte 26"/>
          <p:cNvSpPr txBox="1"/>
          <p:nvPr/>
        </p:nvSpPr>
        <p:spPr>
          <a:xfrm>
            <a:off x="7846274" y="3621182"/>
            <a:ext cx="3216606" cy="1532334"/>
          </a:xfrm>
          <a:prstGeom prst="roundRect">
            <a:avLst/>
          </a:prstGeom>
          <a:solidFill>
            <a:schemeClr val="accent1">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fr-FR"/>
            </a:defPPr>
            <a:lvl1pPr algn="ctr">
              <a:defRPr sz="1200" b="1">
                <a:solidFill>
                  <a:schemeClr val="accent5">
                    <a:lumMod val="75000"/>
                  </a:schemeClr>
                </a:solidFill>
              </a:defRPr>
            </a:lvl1pPr>
          </a:lstStyle>
          <a:p>
            <a:r>
              <a:rPr lang="fr-FR" sz="1400" dirty="0"/>
              <a:t>2013</a:t>
            </a:r>
          </a:p>
          <a:p>
            <a:pPr algn="l"/>
            <a:r>
              <a:rPr lang="fr-FR" sz="1400" dirty="0"/>
              <a:t> Financement par l’assurance soin de longue durée</a:t>
            </a:r>
          </a:p>
          <a:p>
            <a:pPr algn="l"/>
            <a:r>
              <a:rPr lang="fr-FR" sz="1400" dirty="0"/>
              <a:t>- De l’investissement initial</a:t>
            </a:r>
          </a:p>
          <a:p>
            <a:pPr algn="l"/>
            <a:r>
              <a:rPr lang="fr-FR" sz="1400" dirty="0"/>
              <a:t>- D’une allocation mensuelle spécifique pour chaque habitant</a:t>
            </a:r>
          </a:p>
        </p:txBody>
      </p:sp>
      <p:sp>
        <p:nvSpPr>
          <p:cNvPr id="28" name="ZoneTexte 27"/>
          <p:cNvSpPr txBox="1"/>
          <p:nvPr/>
        </p:nvSpPr>
        <p:spPr>
          <a:xfrm>
            <a:off x="2427159" y="4067571"/>
            <a:ext cx="2277634" cy="1055608"/>
          </a:xfrm>
          <a:prstGeom prst="roundRect">
            <a:avLst/>
          </a:prstGeom>
          <a:solidFill>
            <a:schemeClr val="accent1">
              <a:lumMod val="20000"/>
              <a:lumOff val="80000"/>
            </a:schemeClr>
          </a:solidFill>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400" b="1" dirty="0">
                <a:solidFill>
                  <a:schemeClr val="accent5">
                    <a:lumMod val="75000"/>
                  </a:schemeClr>
                </a:solidFill>
              </a:rPr>
              <a:t>2002</a:t>
            </a:r>
          </a:p>
          <a:p>
            <a:r>
              <a:rPr lang="fr-FR" sz="1400" b="1" dirty="0">
                <a:solidFill>
                  <a:schemeClr val="accent5">
                    <a:lumMod val="75000"/>
                  </a:schemeClr>
                </a:solidFill>
              </a:rPr>
              <a:t>1</a:t>
            </a:r>
            <a:r>
              <a:rPr lang="fr-FR" sz="1400" b="1" baseline="30000" dirty="0">
                <a:solidFill>
                  <a:schemeClr val="accent5">
                    <a:lumMod val="75000"/>
                  </a:schemeClr>
                </a:solidFill>
              </a:rPr>
              <a:t>er</a:t>
            </a:r>
            <a:r>
              <a:rPr lang="fr-FR" sz="1400" b="1" dirty="0">
                <a:solidFill>
                  <a:schemeClr val="accent5">
                    <a:lumMod val="75000"/>
                  </a:schemeClr>
                </a:solidFill>
              </a:rPr>
              <a:t> guide commandité par le ministère fédéral</a:t>
            </a:r>
          </a:p>
          <a:p>
            <a:r>
              <a:rPr lang="fr-FR" sz="1400" b="1" dirty="0">
                <a:solidFill>
                  <a:schemeClr val="accent5">
                    <a:lumMod val="75000"/>
                  </a:schemeClr>
                </a:solidFill>
              </a:rPr>
              <a:t>de la famille et des seniors</a:t>
            </a:r>
          </a:p>
        </p:txBody>
      </p:sp>
      <p:sp>
        <p:nvSpPr>
          <p:cNvPr id="13" name="Titre 1"/>
          <p:cNvSpPr txBox="1">
            <a:spLocks/>
          </p:cNvSpPr>
          <p:nvPr/>
        </p:nvSpPr>
        <p:spPr>
          <a:xfrm>
            <a:off x="216310" y="136525"/>
            <a:ext cx="11270448" cy="8877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accent5">
                    <a:lumMod val="75000"/>
                  </a:schemeClr>
                </a:solidFill>
                <a:latin typeface="Berlin Sans FB" panose="020E0602020502020306" pitchFamily="34" charset="0"/>
              </a:rPr>
              <a:t>En Allemagne : les colocations accompagnées en ambulatoire, en responsabilité partagée (</a:t>
            </a:r>
            <a:r>
              <a:rPr lang="fr-FR" sz="2800" dirty="0" err="1">
                <a:solidFill>
                  <a:schemeClr val="accent5">
                    <a:lumMod val="75000"/>
                  </a:schemeClr>
                </a:solidFill>
                <a:latin typeface="Berlin Sans FB" panose="020E0602020502020306" pitchFamily="34" charset="0"/>
              </a:rPr>
              <a:t>Demenz</a:t>
            </a:r>
            <a:r>
              <a:rPr lang="fr-FR" sz="2800" dirty="0">
                <a:solidFill>
                  <a:schemeClr val="accent5">
                    <a:lumMod val="75000"/>
                  </a:schemeClr>
                </a:solidFill>
                <a:latin typeface="Berlin Sans FB" panose="020E0602020502020306" pitchFamily="34" charset="0"/>
              </a:rPr>
              <a:t> </a:t>
            </a:r>
            <a:r>
              <a:rPr lang="fr-FR" sz="2800" dirty="0" err="1">
                <a:solidFill>
                  <a:schemeClr val="accent5">
                    <a:lumMod val="75000"/>
                  </a:schemeClr>
                </a:solidFill>
                <a:latin typeface="Berlin Sans FB" panose="020E0602020502020306" pitchFamily="34" charset="0"/>
              </a:rPr>
              <a:t>WG</a:t>
            </a:r>
            <a:r>
              <a:rPr lang="fr-FR" sz="2800" dirty="0">
                <a:solidFill>
                  <a:schemeClr val="accent5">
                    <a:lumMod val="75000"/>
                  </a:schemeClr>
                </a:solidFill>
                <a:latin typeface="Berlin Sans FB" panose="020E0602020502020306" pitchFamily="34" charset="0"/>
              </a:rPr>
              <a:t>) : un essor continu sur 20 ans</a:t>
            </a:r>
          </a:p>
        </p:txBody>
      </p:sp>
    </p:spTree>
    <p:extLst>
      <p:ext uri="{BB962C8B-B14F-4D97-AF65-F5344CB8AC3E}">
        <p14:creationId xmlns:p14="http://schemas.microsoft.com/office/powerpoint/2010/main" val="385776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2" name="Google Shape;272;p12"/>
          <p:cNvSpPr txBox="1">
            <a:spLocks noGrp="1"/>
          </p:cNvSpPr>
          <p:nvPr>
            <p:ph type="title"/>
          </p:nvPr>
        </p:nvSpPr>
        <p:spPr>
          <a:xfrm>
            <a:off x="1487156" y="130630"/>
            <a:ext cx="9093758" cy="773722"/>
          </a:xfrm>
          <a:prstGeom prst="rect">
            <a:avLst/>
          </a:prstGeom>
          <a:noFill/>
          <a:ln>
            <a:noFill/>
          </a:ln>
        </p:spPr>
        <p:txBody>
          <a:bodyPr spcFirstLastPara="1" vert="horz" wrap="square" lIns="91400" tIns="45700" rIns="91400" bIns="45700" rtlCol="0" anchor="ctr" anchorCtr="0">
            <a:noAutofit/>
          </a:bodyPr>
          <a:lstStyle/>
          <a:p>
            <a:pPr algn="ctr">
              <a:spcBef>
                <a:spcPts val="0"/>
              </a:spcBef>
              <a:buClr>
                <a:srgbClr val="06A6B7"/>
              </a:buClr>
              <a:buSzPct val="148148"/>
            </a:pPr>
            <a:r>
              <a:rPr lang="fr" sz="2800" dirty="0">
                <a:solidFill>
                  <a:schemeClr val="accent5">
                    <a:lumMod val="75000"/>
                  </a:schemeClr>
                </a:solidFill>
                <a:latin typeface="Berlin Sans FB" panose="020E0602020502020306" pitchFamily="34" charset="0"/>
                <a:sym typeface="Roboto"/>
              </a:rPr>
              <a:t>En Allemagne : </a:t>
            </a:r>
            <a:r>
              <a:rPr lang="fr-FR" sz="2800" dirty="0">
                <a:solidFill>
                  <a:schemeClr val="accent5">
                    <a:lumMod val="75000"/>
                  </a:schemeClr>
                </a:solidFill>
                <a:latin typeface="Berlin Sans FB" panose="020E0602020502020306" pitchFamily="34" charset="0"/>
                <a:sym typeface="Roboto"/>
              </a:rPr>
              <a:t>un </a:t>
            </a:r>
            <a:r>
              <a:rPr lang="fr" sz="2800" dirty="0">
                <a:solidFill>
                  <a:schemeClr val="accent5">
                    <a:lumMod val="75000"/>
                  </a:schemeClr>
                </a:solidFill>
                <a:latin typeface="Berlin Sans FB" panose="020E0602020502020306" pitchFamily="34" charset="0"/>
                <a:sym typeface="Roboto"/>
              </a:rPr>
              <a:t>soutien </a:t>
            </a:r>
            <a:r>
              <a:rPr lang="fr-FR" sz="2800" dirty="0">
                <a:solidFill>
                  <a:schemeClr val="accent5">
                    <a:lumMod val="75000"/>
                  </a:schemeClr>
                </a:solidFill>
                <a:latin typeface="Berlin Sans FB" panose="020E0602020502020306" pitchFamily="34" charset="0"/>
                <a:sym typeface="Roboto"/>
              </a:rPr>
              <a:t>aux</a:t>
            </a:r>
            <a:r>
              <a:rPr lang="fr" sz="2800" dirty="0">
                <a:solidFill>
                  <a:schemeClr val="accent5">
                    <a:lumMod val="75000"/>
                  </a:schemeClr>
                </a:solidFill>
                <a:latin typeface="Berlin Sans FB" panose="020E0602020502020306" pitchFamily="34" charset="0"/>
                <a:sym typeface="Roboto"/>
              </a:rPr>
              <a:t> formes alternatives d’habitat </a:t>
            </a:r>
            <a:r>
              <a:rPr lang="fr-FR" sz="2800" dirty="0">
                <a:solidFill>
                  <a:schemeClr val="accent5">
                    <a:lumMod val="75000"/>
                  </a:schemeClr>
                </a:solidFill>
                <a:latin typeface="Berlin Sans FB" panose="020E0602020502020306" pitchFamily="34" charset="0"/>
                <a:sym typeface="Roboto"/>
              </a:rPr>
              <a:t>pour faire face aux évolutions démographique</a:t>
            </a:r>
            <a:r>
              <a:rPr lang="fr" sz="2800" dirty="0">
                <a:solidFill>
                  <a:schemeClr val="accent5">
                    <a:lumMod val="75000"/>
                  </a:schemeClr>
                </a:solidFill>
                <a:latin typeface="Berlin Sans FB" panose="020E0602020502020306" pitchFamily="34" charset="0"/>
                <a:sym typeface="Roboto"/>
              </a:rPr>
              <a:t> </a:t>
            </a:r>
            <a:endParaRPr sz="2800" dirty="0">
              <a:solidFill>
                <a:schemeClr val="accent5">
                  <a:lumMod val="75000"/>
                </a:schemeClr>
              </a:solidFill>
              <a:latin typeface="Berlin Sans FB" panose="020E0602020502020306" pitchFamily="34" charset="0"/>
            </a:endParaRPr>
          </a:p>
        </p:txBody>
      </p:sp>
      <p:sp>
        <p:nvSpPr>
          <p:cNvPr id="273" name="Google Shape;273;p12"/>
          <p:cNvSpPr txBox="1">
            <a:spLocks noGrp="1"/>
          </p:cNvSpPr>
          <p:nvPr>
            <p:ph type="body" idx="1"/>
          </p:nvPr>
        </p:nvSpPr>
        <p:spPr>
          <a:xfrm>
            <a:off x="370398" y="2077989"/>
            <a:ext cx="6000257" cy="3687394"/>
          </a:xfrm>
          <a:prstGeom prst="rect">
            <a:avLst/>
          </a:prstGeom>
          <a:solidFill>
            <a:srgbClr val="E1EFD8"/>
          </a:solidFill>
          <a:ln>
            <a:noFill/>
          </a:ln>
        </p:spPr>
        <p:txBody>
          <a:bodyPr spcFirstLastPara="1" vert="horz" wrap="square" lIns="91400" tIns="45700" rIns="91400" bIns="45700" rtlCol="0" anchor="t" anchorCtr="0">
            <a:noAutofit/>
          </a:bodyPr>
          <a:lstStyle/>
          <a:p>
            <a:pPr marL="0" indent="0">
              <a:spcBef>
                <a:spcPts val="200"/>
              </a:spcBef>
              <a:buSzPts val="2000"/>
              <a:buNone/>
            </a:pPr>
            <a:r>
              <a:rPr lang="fr" sz="2000" b="1" dirty="0"/>
              <a:t>Les atouts des colocations </a:t>
            </a:r>
            <a:r>
              <a:rPr lang="fr-FR" sz="2000" b="1" dirty="0"/>
              <a:t>accompagnée en ambulatoire</a:t>
            </a:r>
            <a:r>
              <a:rPr lang="fr" sz="2000" b="1" dirty="0"/>
              <a:t> </a:t>
            </a:r>
            <a:r>
              <a:rPr lang="fr-FR" sz="2000" b="1" dirty="0"/>
              <a:t>en responsabilité partagée</a:t>
            </a:r>
            <a:endParaRPr sz="2000" dirty="0"/>
          </a:p>
          <a:p>
            <a:pPr marL="342891" indent="-342891">
              <a:spcBef>
                <a:spcPts val="0"/>
              </a:spcBef>
              <a:buSzPts val="2000"/>
              <a:buFont typeface="Noto Sans Symbols"/>
              <a:buChar char="⇒"/>
            </a:pPr>
            <a:r>
              <a:rPr lang="fr-FR" sz="2000" dirty="0"/>
              <a:t>Contexte </a:t>
            </a:r>
            <a:r>
              <a:rPr lang="fr" sz="2000" dirty="0"/>
              <a:t>adapté à la maladie d’Alzheimer </a:t>
            </a:r>
            <a:r>
              <a:rPr lang="fr-FR" sz="2000" dirty="0"/>
              <a:t>et répondant aux besoins des personnes</a:t>
            </a:r>
          </a:p>
          <a:p>
            <a:pPr marL="342891" indent="-342891">
              <a:spcBef>
                <a:spcPts val="0"/>
              </a:spcBef>
              <a:buSzPts val="2000"/>
              <a:buFont typeface="Noto Sans Symbols"/>
              <a:buChar char="⇒"/>
            </a:pPr>
            <a:r>
              <a:rPr lang="fr-FR" sz="2000" dirty="0"/>
              <a:t>accompagnement personnalisé dans un environnement familier </a:t>
            </a:r>
          </a:p>
          <a:p>
            <a:pPr marL="342891" indent="-342891">
              <a:spcBef>
                <a:spcPts val="0"/>
              </a:spcBef>
              <a:buSzPts val="2000"/>
              <a:buFont typeface="Noto Sans Symbols"/>
              <a:buChar char="⇒"/>
            </a:pPr>
            <a:r>
              <a:rPr lang="fr-FR" sz="2000" dirty="0"/>
              <a:t>Dispositif mieux à même de garantir les droits fondamentaux (liberté de mouvements, </a:t>
            </a:r>
            <a:r>
              <a:rPr lang="fr" sz="2000" dirty="0"/>
              <a:t>inclusion et autodétermination)</a:t>
            </a:r>
            <a:endParaRPr sz="2000" dirty="0"/>
          </a:p>
          <a:p>
            <a:pPr marL="342891" indent="-342891">
              <a:spcBef>
                <a:spcPts val="0"/>
              </a:spcBef>
              <a:buSzPts val="2000"/>
              <a:buFont typeface="Noto Sans Symbols"/>
              <a:buChar char="⇒"/>
            </a:pPr>
            <a:r>
              <a:rPr lang="fr-FR" sz="2000" dirty="0"/>
              <a:t>Une vraie alternative =&gt; u</a:t>
            </a:r>
            <a:r>
              <a:rPr lang="fr" sz="2000" dirty="0"/>
              <a:t>n dernier domicile</a:t>
            </a:r>
          </a:p>
          <a:p>
            <a:pPr marL="342891" indent="-342891">
              <a:spcBef>
                <a:spcPts val="0"/>
              </a:spcBef>
              <a:buSzPts val="2000"/>
              <a:buFont typeface="Noto Sans Symbols"/>
              <a:buChar char="⇒"/>
            </a:pPr>
            <a:r>
              <a:rPr lang="fr" sz="2000" dirty="0"/>
              <a:t>Implication des proches </a:t>
            </a:r>
            <a:endParaRPr sz="2000" dirty="0"/>
          </a:p>
          <a:p>
            <a:pPr marL="342891" indent="-342891">
              <a:spcBef>
                <a:spcPts val="0"/>
              </a:spcBef>
              <a:buSzPts val="2000"/>
              <a:buFont typeface="Noto Sans Symbols"/>
              <a:buChar char="⇒"/>
            </a:pPr>
            <a:r>
              <a:rPr lang="fr-FR" sz="2000" dirty="0"/>
              <a:t>U</a:t>
            </a:r>
            <a:r>
              <a:rPr lang="fr" sz="2000" dirty="0"/>
              <a:t>ne mobilisation de la société civile</a:t>
            </a:r>
          </a:p>
          <a:p>
            <a:pPr marL="342891" indent="-342891">
              <a:spcBef>
                <a:spcPts val="0"/>
              </a:spcBef>
              <a:buSzPts val="2000"/>
              <a:buFont typeface="Noto Sans Symbols"/>
              <a:buChar char="⇒"/>
            </a:pPr>
            <a:r>
              <a:rPr lang="fr-FR" sz="2000" dirty="0"/>
              <a:t>U</a:t>
            </a:r>
            <a:r>
              <a:rPr lang="fr" sz="2000" dirty="0"/>
              <a:t>ne infrastructure légère et réversible</a:t>
            </a:r>
          </a:p>
          <a:p>
            <a:pPr marL="342891" indent="-342891">
              <a:spcBef>
                <a:spcPts val="0"/>
              </a:spcBef>
              <a:buSzPts val="2000"/>
              <a:buFont typeface="Noto Sans Symbols"/>
              <a:buChar char="⇒"/>
            </a:pPr>
            <a:endParaRPr sz="2000" dirty="0"/>
          </a:p>
        </p:txBody>
      </p:sp>
      <p:sp>
        <p:nvSpPr>
          <p:cNvPr id="275" name="Google Shape;275;p12"/>
          <p:cNvSpPr/>
          <p:nvPr/>
        </p:nvSpPr>
        <p:spPr>
          <a:xfrm>
            <a:off x="1924279" y="983291"/>
            <a:ext cx="9756507" cy="1015622"/>
          </a:xfrm>
          <a:prstGeom prst="rect">
            <a:avLst/>
          </a:prstGeom>
          <a:solidFill>
            <a:schemeClr val="bg1"/>
          </a:solidFill>
          <a:ln>
            <a:noFill/>
          </a:ln>
        </p:spPr>
        <p:txBody>
          <a:bodyPr spcFirstLastPara="1" wrap="square" lIns="91400" tIns="45700" rIns="91400" bIns="45700" anchor="t" anchorCtr="0">
            <a:spAutoFit/>
          </a:bodyPr>
          <a:lstStyle/>
          <a:p>
            <a:pPr marL="342891" indent="-342891">
              <a:buClr>
                <a:srgbClr val="000000"/>
              </a:buClr>
              <a:buSzPts val="1800"/>
              <a:buFont typeface="Noto Sans Symbols"/>
              <a:buChar char="⮚"/>
            </a:pPr>
            <a:r>
              <a:rPr lang="fr" sz="2000" dirty="0">
                <a:solidFill>
                  <a:schemeClr val="dk1"/>
                </a:solidFill>
                <a:latin typeface="Calibri"/>
                <a:ea typeface="Calibri"/>
                <a:cs typeface="Calibri"/>
                <a:sym typeface="Calibri"/>
              </a:rPr>
              <a:t>Préserver les possibilités </a:t>
            </a:r>
            <a:r>
              <a:rPr lang="fr" sz="2000" b="1" dirty="0">
                <a:solidFill>
                  <a:schemeClr val="dk1"/>
                </a:solidFill>
                <a:latin typeface="Calibri"/>
                <a:ea typeface="Calibri"/>
                <a:cs typeface="Calibri"/>
                <a:sym typeface="Calibri"/>
              </a:rPr>
              <a:t>d’autodétermination</a:t>
            </a:r>
            <a:r>
              <a:rPr lang="fr" sz="2000" dirty="0">
                <a:solidFill>
                  <a:schemeClr val="dk1"/>
                </a:solidFill>
                <a:latin typeface="Calibri"/>
                <a:ea typeface="Calibri"/>
                <a:cs typeface="Calibri"/>
                <a:sym typeface="Calibri"/>
              </a:rPr>
              <a:t> des personnes</a:t>
            </a:r>
            <a:endParaRPr sz="2000" dirty="0">
              <a:solidFill>
                <a:srgbClr val="000000"/>
              </a:solidFill>
              <a:latin typeface="Arial"/>
              <a:ea typeface="Arial"/>
              <a:cs typeface="Arial"/>
              <a:sym typeface="Arial"/>
            </a:endParaRPr>
          </a:p>
          <a:p>
            <a:pPr marL="342891" indent="-342891">
              <a:buClr>
                <a:schemeClr val="dk1"/>
              </a:buClr>
              <a:buSzPts val="2000"/>
              <a:buFont typeface="Noto Sans Symbols"/>
              <a:buChar char="⮚"/>
            </a:pPr>
            <a:r>
              <a:rPr lang="fr" sz="2000" b="1" dirty="0">
                <a:solidFill>
                  <a:schemeClr val="dk1"/>
                </a:solidFill>
                <a:latin typeface="Calibri"/>
                <a:ea typeface="Calibri"/>
                <a:cs typeface="Calibri"/>
                <a:sym typeface="Calibri"/>
              </a:rPr>
              <a:t>Que le soin aille à la personne </a:t>
            </a:r>
            <a:r>
              <a:rPr lang="fr" sz="2000" dirty="0">
                <a:solidFill>
                  <a:schemeClr val="dk1"/>
                </a:solidFill>
                <a:latin typeface="Calibri"/>
                <a:ea typeface="Calibri"/>
                <a:cs typeface="Calibri"/>
                <a:sym typeface="Calibri"/>
              </a:rPr>
              <a:t>et pas la personne au soin</a:t>
            </a:r>
            <a:endParaRPr sz="2000" dirty="0">
              <a:solidFill>
                <a:srgbClr val="000000"/>
              </a:solidFill>
              <a:latin typeface="Arial"/>
              <a:ea typeface="Arial"/>
              <a:cs typeface="Arial"/>
              <a:sym typeface="Arial"/>
            </a:endParaRPr>
          </a:p>
          <a:p>
            <a:pPr marL="342891" indent="-342891">
              <a:buClr>
                <a:schemeClr val="dk1"/>
              </a:buClr>
              <a:buSzPts val="2000"/>
              <a:buFont typeface="Noto Sans Symbols"/>
              <a:buChar char="⮚"/>
            </a:pPr>
            <a:r>
              <a:rPr lang="fr" sz="2000" dirty="0">
                <a:solidFill>
                  <a:schemeClr val="dk1"/>
                </a:solidFill>
                <a:latin typeface="Calibri"/>
                <a:ea typeface="Calibri"/>
                <a:cs typeface="Calibri"/>
                <a:sym typeface="Calibri"/>
              </a:rPr>
              <a:t>Expérimenter de </a:t>
            </a:r>
            <a:r>
              <a:rPr lang="fr" sz="2000" b="1" dirty="0">
                <a:solidFill>
                  <a:schemeClr val="dk1"/>
                </a:solidFill>
                <a:latin typeface="Calibri"/>
                <a:ea typeface="Calibri"/>
                <a:cs typeface="Calibri"/>
                <a:sym typeface="Calibri"/>
              </a:rPr>
              <a:t>nouvelles solidarités</a:t>
            </a:r>
          </a:p>
        </p:txBody>
      </p:sp>
      <p:sp>
        <p:nvSpPr>
          <p:cNvPr id="276" name="Google Shape;276;p12"/>
          <p:cNvSpPr txBox="1"/>
          <p:nvPr/>
        </p:nvSpPr>
        <p:spPr>
          <a:xfrm>
            <a:off x="6654595" y="2121566"/>
            <a:ext cx="5355915" cy="2614868"/>
          </a:xfrm>
          <a:prstGeom prst="rect">
            <a:avLst/>
          </a:prstGeom>
          <a:solidFill>
            <a:srgbClr val="E1EFD8"/>
          </a:solidFill>
          <a:ln>
            <a:noFill/>
          </a:ln>
        </p:spPr>
        <p:txBody>
          <a:bodyPr spcFirstLastPara="1" wrap="square" lIns="91400" tIns="45700" rIns="91400" bIns="45700" anchor="t" anchorCtr="0">
            <a:noAutofit/>
          </a:bodyPr>
          <a:lstStyle/>
          <a:p>
            <a:pPr>
              <a:lnSpc>
                <a:spcPct val="90000"/>
              </a:lnSpc>
              <a:spcBef>
                <a:spcPts val="200"/>
              </a:spcBef>
              <a:buClr>
                <a:srgbClr val="000000"/>
              </a:buClr>
              <a:buSzPts val="1800"/>
            </a:pPr>
            <a:r>
              <a:rPr lang="fr" sz="2000" b="1" i="1" dirty="0">
                <a:solidFill>
                  <a:schemeClr val="dk1"/>
                </a:solidFill>
                <a:latin typeface="Calibri"/>
                <a:ea typeface="Calibri"/>
                <a:cs typeface="Calibri"/>
                <a:sym typeface="Calibri"/>
              </a:rPr>
              <a:t>Quel soutien des pouvoirs publics  ?</a:t>
            </a:r>
            <a:endParaRPr sz="2000" dirty="0">
              <a:solidFill>
                <a:srgbClr val="000000"/>
              </a:solidFill>
              <a:latin typeface="Arial"/>
              <a:ea typeface="Arial"/>
              <a:cs typeface="Arial"/>
              <a:sym typeface="Arial"/>
            </a:endParaRPr>
          </a:p>
          <a:p>
            <a:pPr marL="228594" indent="-228594">
              <a:lnSpc>
                <a:spcPct val="90000"/>
              </a:lnSpc>
              <a:spcBef>
                <a:spcPts val="600"/>
              </a:spcBef>
              <a:buClr>
                <a:schemeClr val="dk1"/>
              </a:buClr>
              <a:buSzPts val="2000"/>
              <a:buFont typeface="Noto Sans Symbols"/>
              <a:buChar char="❑"/>
            </a:pPr>
            <a:r>
              <a:rPr lang="fr" sz="2000" b="1" i="1" dirty="0">
                <a:solidFill>
                  <a:schemeClr val="dk1"/>
                </a:solidFill>
                <a:latin typeface="Calibri"/>
                <a:ea typeface="Calibri"/>
                <a:cs typeface="Calibri"/>
                <a:sym typeface="Calibri"/>
              </a:rPr>
              <a:t> Adaptation du cadre réglementaire</a:t>
            </a:r>
            <a:endParaRPr sz="2000" dirty="0">
              <a:solidFill>
                <a:srgbClr val="000000"/>
              </a:solidFill>
              <a:latin typeface="Arial"/>
              <a:ea typeface="Arial"/>
              <a:cs typeface="Arial"/>
              <a:sym typeface="Arial"/>
            </a:endParaRPr>
          </a:p>
          <a:p>
            <a:pPr marL="228594" indent="-228594">
              <a:lnSpc>
                <a:spcPct val="90000"/>
              </a:lnSpc>
              <a:spcBef>
                <a:spcPts val="600"/>
              </a:spcBef>
              <a:buClr>
                <a:schemeClr val="dk1"/>
              </a:buClr>
              <a:buSzPts val="2000"/>
              <a:buFont typeface="Noto Sans Symbols"/>
              <a:buChar char="❑"/>
            </a:pPr>
            <a:r>
              <a:rPr lang="fr" sz="2000" b="1" i="1" dirty="0">
                <a:solidFill>
                  <a:schemeClr val="dk1"/>
                </a:solidFill>
                <a:latin typeface="Calibri"/>
                <a:ea typeface="Calibri"/>
                <a:cs typeface="Calibri"/>
                <a:sym typeface="Calibri"/>
              </a:rPr>
              <a:t>Communication</a:t>
            </a:r>
            <a:r>
              <a:rPr lang="fr" sz="2000" dirty="0">
                <a:solidFill>
                  <a:schemeClr val="dk1"/>
                </a:solidFill>
                <a:latin typeface="Calibri"/>
                <a:ea typeface="Calibri"/>
                <a:cs typeface="Calibri"/>
                <a:sym typeface="Calibri"/>
              </a:rPr>
              <a:t> pour faire connaître le concept</a:t>
            </a:r>
            <a:endParaRPr sz="2000" dirty="0">
              <a:solidFill>
                <a:srgbClr val="000000"/>
              </a:solidFill>
              <a:latin typeface="Arial"/>
              <a:ea typeface="Arial"/>
              <a:cs typeface="Arial"/>
              <a:sym typeface="Arial"/>
            </a:endParaRPr>
          </a:p>
          <a:p>
            <a:pPr marL="228594" indent="-228594">
              <a:lnSpc>
                <a:spcPct val="90000"/>
              </a:lnSpc>
              <a:spcBef>
                <a:spcPts val="600"/>
              </a:spcBef>
              <a:buClr>
                <a:schemeClr val="dk1"/>
              </a:buClr>
              <a:buSzPts val="2000"/>
              <a:buFont typeface="Noto Sans Symbols"/>
              <a:buChar char="❑"/>
            </a:pPr>
            <a:r>
              <a:rPr lang="fr" sz="2000" dirty="0">
                <a:solidFill>
                  <a:schemeClr val="dk1"/>
                </a:solidFill>
                <a:latin typeface="Calibri"/>
                <a:ea typeface="Calibri"/>
                <a:cs typeface="Calibri"/>
                <a:sym typeface="Calibri"/>
              </a:rPr>
              <a:t> </a:t>
            </a:r>
            <a:r>
              <a:rPr lang="fr-FR" sz="2000" dirty="0">
                <a:solidFill>
                  <a:schemeClr val="dk1"/>
                </a:solidFill>
                <a:latin typeface="Calibri"/>
                <a:ea typeface="Calibri"/>
                <a:cs typeface="Calibri"/>
                <a:sym typeface="Calibri"/>
              </a:rPr>
              <a:t>Organisation territoriale d’un soutien de </a:t>
            </a:r>
            <a:r>
              <a:rPr lang="fr" sz="2000" dirty="0">
                <a:solidFill>
                  <a:schemeClr val="dk1"/>
                </a:solidFill>
                <a:latin typeface="Calibri"/>
                <a:ea typeface="Calibri"/>
                <a:cs typeface="Calibri"/>
                <a:sym typeface="Calibri"/>
              </a:rPr>
              <a:t>l</a:t>
            </a:r>
            <a:r>
              <a:rPr lang="fr" sz="2000" b="1" dirty="0">
                <a:solidFill>
                  <a:schemeClr val="dk1"/>
                </a:solidFill>
                <a:latin typeface="Calibri"/>
                <a:ea typeface="Calibri"/>
                <a:cs typeface="Calibri"/>
                <a:sym typeface="Calibri"/>
              </a:rPr>
              <a:t>’i</a:t>
            </a:r>
            <a:r>
              <a:rPr lang="fr" sz="2000" b="1" i="1" dirty="0">
                <a:solidFill>
                  <a:schemeClr val="dk1"/>
                </a:solidFill>
                <a:latin typeface="Calibri"/>
                <a:ea typeface="Calibri"/>
                <a:cs typeface="Calibri"/>
                <a:sym typeface="Calibri"/>
              </a:rPr>
              <a:t>ngénierie </a:t>
            </a:r>
            <a:r>
              <a:rPr lang="fr-FR" sz="2000" b="1" i="1" dirty="0">
                <a:solidFill>
                  <a:schemeClr val="dk1"/>
                </a:solidFill>
                <a:latin typeface="Calibri"/>
                <a:ea typeface="Calibri"/>
                <a:cs typeface="Calibri"/>
                <a:sym typeface="Calibri"/>
              </a:rPr>
              <a:t>de projets</a:t>
            </a:r>
            <a:r>
              <a:rPr lang="fr" sz="2000" b="1" i="1" dirty="0">
                <a:solidFill>
                  <a:schemeClr val="dk1"/>
                </a:solidFill>
                <a:latin typeface="Calibri"/>
                <a:ea typeface="Calibri"/>
                <a:cs typeface="Calibri"/>
                <a:sym typeface="Calibri"/>
              </a:rPr>
              <a:t> </a:t>
            </a:r>
          </a:p>
          <a:p>
            <a:pPr marL="228594" indent="-228594">
              <a:lnSpc>
                <a:spcPct val="90000"/>
              </a:lnSpc>
              <a:spcBef>
                <a:spcPts val="600"/>
              </a:spcBef>
              <a:buClr>
                <a:schemeClr val="dk1"/>
              </a:buClr>
              <a:buSzPts val="2000"/>
              <a:buFont typeface="Noto Sans Symbols"/>
              <a:buChar char="❑"/>
            </a:pPr>
            <a:r>
              <a:rPr lang="fr" sz="2000" b="1" i="1" dirty="0">
                <a:solidFill>
                  <a:schemeClr val="dk1"/>
                </a:solidFill>
                <a:latin typeface="Calibri"/>
                <a:ea typeface="Calibri"/>
                <a:cs typeface="Calibri"/>
                <a:sym typeface="Calibri"/>
              </a:rPr>
              <a:t> </a:t>
            </a:r>
            <a:r>
              <a:rPr lang="fr" sz="2000" i="1" dirty="0">
                <a:solidFill>
                  <a:schemeClr val="dk1"/>
                </a:solidFill>
                <a:latin typeface="Calibri"/>
                <a:ea typeface="Calibri"/>
                <a:cs typeface="Calibri"/>
                <a:sym typeface="Calibri"/>
              </a:rPr>
              <a:t>Soutien</a:t>
            </a:r>
            <a:r>
              <a:rPr lang="fr" sz="2000" dirty="0">
                <a:solidFill>
                  <a:schemeClr val="dk1"/>
                </a:solidFill>
                <a:latin typeface="Calibri"/>
                <a:ea typeface="Calibri"/>
                <a:cs typeface="Calibri"/>
                <a:sym typeface="Calibri"/>
              </a:rPr>
              <a:t> aux </a:t>
            </a:r>
            <a:r>
              <a:rPr lang="fr" sz="2000" b="1" dirty="0">
                <a:solidFill>
                  <a:schemeClr val="dk1"/>
                </a:solidFill>
                <a:latin typeface="Calibri"/>
                <a:ea typeface="Calibri"/>
                <a:cs typeface="Calibri"/>
                <a:sym typeface="Calibri"/>
              </a:rPr>
              <a:t>partenariats </a:t>
            </a:r>
            <a:r>
              <a:rPr lang="fr-FR" sz="2000" b="1" dirty="0">
                <a:solidFill>
                  <a:schemeClr val="dk1"/>
                </a:solidFill>
                <a:latin typeface="Calibri"/>
                <a:ea typeface="Calibri"/>
                <a:cs typeface="Calibri"/>
                <a:sym typeface="Calibri"/>
              </a:rPr>
              <a:t>et décloisonnement</a:t>
            </a:r>
            <a:endParaRPr sz="2000" b="1" dirty="0">
              <a:solidFill>
                <a:srgbClr val="000000"/>
              </a:solidFill>
              <a:latin typeface="Arial"/>
              <a:ea typeface="Arial"/>
              <a:cs typeface="Arial"/>
              <a:sym typeface="Arial"/>
            </a:endParaRPr>
          </a:p>
          <a:p>
            <a:pPr marL="228594" indent="-228594">
              <a:lnSpc>
                <a:spcPct val="90000"/>
              </a:lnSpc>
              <a:spcBef>
                <a:spcPts val="600"/>
              </a:spcBef>
              <a:buClr>
                <a:schemeClr val="dk1"/>
              </a:buClr>
              <a:buSzPts val="2000"/>
              <a:buFont typeface="Noto Sans Symbols"/>
              <a:buChar char="❑"/>
            </a:pPr>
            <a:r>
              <a:rPr lang="fr" sz="2000" i="1" dirty="0">
                <a:solidFill>
                  <a:schemeClr val="dk1"/>
                </a:solidFill>
                <a:latin typeface="Calibri"/>
                <a:ea typeface="Calibri"/>
                <a:cs typeface="Calibri"/>
                <a:sym typeface="Calibri"/>
              </a:rPr>
              <a:t>Soutien </a:t>
            </a:r>
            <a:r>
              <a:rPr lang="fr" sz="2000" b="1" i="1" dirty="0">
                <a:solidFill>
                  <a:schemeClr val="dk1"/>
                </a:solidFill>
                <a:latin typeface="Calibri"/>
                <a:ea typeface="Calibri"/>
                <a:cs typeface="Calibri"/>
                <a:sym typeface="Calibri"/>
              </a:rPr>
              <a:t>financier </a:t>
            </a:r>
            <a:endParaRPr sz="2000" dirty="0">
              <a:solidFill>
                <a:srgbClr val="000000"/>
              </a:solidFill>
              <a:latin typeface="Arial"/>
              <a:ea typeface="Arial"/>
              <a:cs typeface="Arial"/>
              <a:sym typeface="Arial"/>
            </a:endParaRPr>
          </a:p>
        </p:txBody>
      </p:sp>
      <p:sp>
        <p:nvSpPr>
          <p:cNvPr id="278" name="Google Shape;278;p12"/>
          <p:cNvSpPr/>
          <p:nvPr/>
        </p:nvSpPr>
        <p:spPr>
          <a:xfrm>
            <a:off x="268479" y="5811124"/>
            <a:ext cx="7589332" cy="1015622"/>
          </a:xfrm>
          <a:prstGeom prst="rect">
            <a:avLst/>
          </a:prstGeom>
          <a:noFill/>
          <a:ln>
            <a:noFill/>
          </a:ln>
        </p:spPr>
        <p:txBody>
          <a:bodyPr spcFirstLastPara="1" wrap="square" lIns="91400" tIns="45700" rIns="91400" bIns="45700" anchor="t" anchorCtr="0">
            <a:spAutoFit/>
          </a:bodyPr>
          <a:lstStyle/>
          <a:p>
            <a:pPr>
              <a:buClr>
                <a:srgbClr val="000000"/>
              </a:buClr>
              <a:buSzPts val="1800"/>
            </a:pPr>
            <a:r>
              <a:rPr lang="fr-FR" sz="2000" b="1" i="1" dirty="0">
                <a:solidFill>
                  <a:srgbClr val="F2610E"/>
                </a:solidFill>
                <a:latin typeface="Calibri"/>
                <a:ea typeface="Calibri"/>
                <a:cs typeface="Calibri"/>
                <a:sym typeface="Calibri"/>
              </a:rPr>
              <a:t>A l’échelle des quartiers, </a:t>
            </a:r>
            <a:r>
              <a:rPr lang="fr" sz="2000" b="1" i="1" dirty="0">
                <a:solidFill>
                  <a:srgbClr val="F2610E"/>
                </a:solidFill>
                <a:latin typeface="Calibri"/>
                <a:ea typeface="Calibri"/>
                <a:cs typeface="Calibri"/>
                <a:sym typeface="Calibri"/>
              </a:rPr>
              <a:t>combiner les différents dispositifs </a:t>
            </a:r>
            <a:r>
              <a:rPr lang="fr-FR" sz="2000" b="1" i="1" dirty="0">
                <a:solidFill>
                  <a:srgbClr val="F2610E"/>
                </a:solidFill>
                <a:latin typeface="Calibri"/>
                <a:ea typeface="Calibri"/>
                <a:cs typeface="Calibri"/>
                <a:sym typeface="Calibri"/>
              </a:rPr>
              <a:t>pour</a:t>
            </a:r>
            <a:r>
              <a:rPr lang="fr" sz="2000" b="1" i="1" dirty="0">
                <a:solidFill>
                  <a:srgbClr val="F2610E"/>
                </a:solidFill>
                <a:latin typeface="Calibri"/>
                <a:ea typeface="Calibri"/>
                <a:cs typeface="Calibri"/>
                <a:sym typeface="Calibri"/>
              </a:rPr>
              <a:t> une pluralité de réponses locales : </a:t>
            </a:r>
          </a:p>
          <a:p>
            <a:pPr algn="ctr">
              <a:buClr>
                <a:srgbClr val="000000"/>
              </a:buClr>
              <a:buSzPts val="1800"/>
            </a:pPr>
            <a:r>
              <a:rPr lang="fr" sz="2000" b="1" i="1" dirty="0">
                <a:solidFill>
                  <a:srgbClr val="F2610E"/>
                </a:solidFill>
                <a:latin typeface="Calibri"/>
                <a:ea typeface="Calibri"/>
                <a:cs typeface="Calibri"/>
                <a:sym typeface="Calibri"/>
              </a:rPr>
              <a:t>« </a:t>
            </a:r>
            <a:r>
              <a:rPr lang="fr-FR" sz="2000" b="1" i="1" dirty="0">
                <a:solidFill>
                  <a:srgbClr val="F2610E"/>
                </a:solidFill>
                <a:latin typeface="Calibri"/>
                <a:ea typeface="Calibri"/>
                <a:cs typeface="Calibri"/>
                <a:sym typeface="Calibri"/>
              </a:rPr>
              <a:t>que chacun puisse vivre, vieillir et mourir dans son quartier »</a:t>
            </a:r>
            <a:endParaRPr sz="2000" dirty="0">
              <a:solidFill>
                <a:srgbClr val="F2610E"/>
              </a:solidFill>
              <a:latin typeface="Arial"/>
              <a:ea typeface="Arial"/>
              <a:cs typeface="Arial"/>
              <a:sym typeface="Arial"/>
            </a:endParaRPr>
          </a:p>
        </p:txBody>
      </p:sp>
      <p:pic>
        <p:nvPicPr>
          <p:cNvPr id="279" name="Google Shape;279;p12"/>
          <p:cNvPicPr preferRelativeResize="0"/>
          <p:nvPr/>
        </p:nvPicPr>
        <p:blipFill rotWithShape="1">
          <a:blip r:embed="rId3">
            <a:alphaModFix/>
          </a:blip>
          <a:srcRect/>
          <a:stretch/>
        </p:blipFill>
        <p:spPr>
          <a:xfrm>
            <a:off x="8101834" y="5239295"/>
            <a:ext cx="1822426" cy="1573489"/>
          </a:xfrm>
          <a:prstGeom prst="rect">
            <a:avLst/>
          </a:prstGeom>
          <a:noFill/>
          <a:ln>
            <a:noFill/>
          </a:ln>
        </p:spPr>
      </p:pic>
      <p:pic>
        <p:nvPicPr>
          <p:cNvPr id="10" name="Image 9">
            <a:extLst>
              <a:ext uri="{FF2B5EF4-FFF2-40B4-BE49-F238E27FC236}">
                <a16:creationId xmlns:a16="http://schemas.microsoft.com/office/drawing/2014/main" id="{87F6E5A4-495B-4F53-850D-7FFDF824CCFF}"/>
              </a:ext>
            </a:extLst>
          </p:cNvPr>
          <p:cNvPicPr>
            <a:picLocks noChangeAspect="1"/>
          </p:cNvPicPr>
          <p:nvPr/>
        </p:nvPicPr>
        <p:blipFill>
          <a:blip r:embed="rId4"/>
          <a:stretch>
            <a:fillRect/>
          </a:stretch>
        </p:blipFill>
        <p:spPr>
          <a:xfrm>
            <a:off x="9924260" y="5147496"/>
            <a:ext cx="2239696" cy="1679250"/>
          </a:xfrm>
          <a:prstGeom prst="rect">
            <a:avLst/>
          </a:prstGeom>
        </p:spPr>
      </p:pic>
    </p:spTree>
    <p:extLst>
      <p:ext uri="{BB962C8B-B14F-4D97-AF65-F5344CB8AC3E}">
        <p14:creationId xmlns:p14="http://schemas.microsoft.com/office/powerpoint/2010/main" val="239361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709" y="31675"/>
            <a:ext cx="9427427" cy="744582"/>
          </a:xfrm>
        </p:spPr>
        <p:txBody>
          <a:bodyPr>
            <a:normAutofit/>
          </a:bodyPr>
          <a:lstStyle/>
          <a:p>
            <a:pPr algn="ctr"/>
            <a:r>
              <a:rPr lang="fr-FR" sz="2800" dirty="0">
                <a:solidFill>
                  <a:schemeClr val="accent5">
                    <a:lumMod val="75000"/>
                  </a:schemeClr>
                </a:solidFill>
                <a:latin typeface="Berlin Sans FB" panose="020E0602020502020306" pitchFamily="34" charset="0"/>
              </a:rPr>
              <a:t>Des questionnements </a:t>
            </a:r>
          </a:p>
        </p:txBody>
      </p:sp>
      <p:sp>
        <p:nvSpPr>
          <p:cNvPr id="5" name="Rectangle 4"/>
          <p:cNvSpPr/>
          <p:nvPr/>
        </p:nvSpPr>
        <p:spPr>
          <a:xfrm>
            <a:off x="130709" y="612055"/>
            <a:ext cx="9427427" cy="5986254"/>
          </a:xfrm>
          <a:prstGeom prst="rect">
            <a:avLst/>
          </a:prstGeom>
          <a:solidFill>
            <a:schemeClr val="accent1">
              <a:lumMod val="20000"/>
              <a:lumOff val="80000"/>
            </a:schemeClr>
          </a:solidFill>
        </p:spPr>
        <p:txBody>
          <a:bodyPr wrap="square">
            <a:spAutoFit/>
          </a:bodyPr>
          <a:lstStyle/>
          <a:p>
            <a:pPr marL="285750" indent="-285750">
              <a:buFont typeface="Wingdings" panose="05000000000000000000" pitchFamily="2" charset="2"/>
              <a:buChar char="Ø"/>
            </a:pPr>
            <a:r>
              <a:rPr lang="fr-FR" b="1" dirty="0"/>
              <a:t>Comment permettre à tous de profiter du modèle</a:t>
            </a:r>
            <a:r>
              <a:rPr lang="fr-FR" dirty="0"/>
              <a:t> (en l’absence de proches pour s’impliquer )</a:t>
            </a:r>
          </a:p>
          <a:p>
            <a:pPr marL="285750" indent="-285750">
              <a:buFont typeface="Arial" panose="020B0604020202020204" pitchFamily="34" charset="0"/>
              <a:buChar char="•"/>
            </a:pPr>
            <a:r>
              <a:rPr lang="fr-FR" dirty="0"/>
              <a:t>modèle avec porteurs professionnels</a:t>
            </a:r>
          </a:p>
          <a:p>
            <a:pPr marL="285750" indent="-285750">
              <a:buFont typeface="Arial" panose="020B0604020202020204" pitchFamily="34" charset="0"/>
              <a:buChar char="•"/>
            </a:pPr>
            <a:r>
              <a:rPr lang="fr-FR" dirty="0"/>
              <a:t>implication de bénévoles formés à l’accompagnement des </a:t>
            </a:r>
            <a:r>
              <a:rPr lang="fr-FR" dirty="0" err="1"/>
              <a:t>WG</a:t>
            </a:r>
            <a:endParaRPr lang="fr-FR" dirty="0"/>
          </a:p>
          <a:p>
            <a:pPr marL="285750" indent="-285750">
              <a:spcBef>
                <a:spcPts val="600"/>
              </a:spcBef>
              <a:buFont typeface="Wingdings" panose="05000000000000000000" pitchFamily="2" charset="2"/>
              <a:buChar char="Ø"/>
            </a:pPr>
            <a:r>
              <a:rPr lang="fr-FR" b="1" dirty="0"/>
              <a:t>Le rôle des intervenants </a:t>
            </a:r>
          </a:p>
          <a:p>
            <a:pPr marL="285750" indent="-285750">
              <a:buFont typeface="Arial" panose="020B0604020202020204" pitchFamily="34" charset="0"/>
              <a:buChar char="•"/>
            </a:pPr>
            <a:r>
              <a:rPr lang="fr-FR" dirty="0"/>
              <a:t>Nouvelles missions, nouveaux métiers, nouvelles articulations salariés, bénévoles et proches</a:t>
            </a:r>
          </a:p>
          <a:p>
            <a:pPr marL="285750" indent="-285750">
              <a:buFont typeface="Wingdings" panose="05000000000000000000" pitchFamily="2" charset="2"/>
              <a:buChar char="Ø"/>
            </a:pPr>
            <a:r>
              <a:rPr lang="fr-FR" b="1" dirty="0"/>
              <a:t>L’importance de l’ingénierie de projet</a:t>
            </a:r>
          </a:p>
          <a:p>
            <a:pPr marL="285750" indent="-285750">
              <a:buFont typeface="Arial" panose="020B0604020202020204" pitchFamily="34" charset="0"/>
              <a:buChar char="•"/>
            </a:pPr>
            <a:r>
              <a:rPr lang="fr-FR" dirty="0"/>
              <a:t>cellules de soutien à la création des </a:t>
            </a:r>
            <a:r>
              <a:rPr lang="fr-FR" dirty="0" err="1"/>
              <a:t>WG</a:t>
            </a:r>
            <a:r>
              <a:rPr lang="fr-FR" dirty="0"/>
              <a:t> dans chaque région pour des projets citoyens et partenariaux</a:t>
            </a:r>
          </a:p>
          <a:p>
            <a:pPr marL="285750" indent="-285750">
              <a:buFont typeface="Wingdings" panose="05000000000000000000" pitchFamily="2" charset="2"/>
              <a:buChar char="Ø"/>
            </a:pPr>
            <a:r>
              <a:rPr lang="fr-FR" b="1" i="1" dirty="0"/>
              <a:t>La colocation, </a:t>
            </a:r>
            <a:r>
              <a:rPr lang="fr-FR" b="1" i="1" u="sng" dirty="0"/>
              <a:t>un domicile ordinaire</a:t>
            </a:r>
            <a:r>
              <a:rPr lang="fr-FR" b="1" i="1" dirty="0"/>
              <a:t>, quelles spécificités, quels contrôles et quels critères de qualité pour protéger les habitants vulnérable ?</a:t>
            </a:r>
          </a:p>
          <a:p>
            <a:pPr marL="285750" indent="-285750">
              <a:buFont typeface="Arial" panose="020B0604020202020204" pitchFamily="34" charset="0"/>
              <a:buChar char="•"/>
            </a:pPr>
            <a:r>
              <a:rPr lang="fr-FR" dirty="0"/>
              <a:t>Un groupe de travail national créé dès 2008 et piloté par la branche allemande des petits frères des pauvres de Berlin : </a:t>
            </a:r>
            <a:r>
              <a:rPr lang="fr-FR" dirty="0" err="1"/>
              <a:t>WG</a:t>
            </a:r>
            <a:r>
              <a:rPr lang="fr-FR" dirty="0"/>
              <a:t> </a:t>
            </a:r>
            <a:r>
              <a:rPr lang="fr-FR" dirty="0" err="1"/>
              <a:t>Qualität</a:t>
            </a:r>
            <a:endParaRPr lang="fr-FR" dirty="0"/>
          </a:p>
          <a:p>
            <a:pPr marL="285750" indent="-285750">
              <a:buFont typeface="Arial" panose="020B0604020202020204" pitchFamily="34" charset="0"/>
              <a:buChar char="•"/>
            </a:pPr>
            <a:r>
              <a:rPr lang="fr-FR" dirty="0"/>
              <a:t>Des règlementations spécifiques à chaque région (Land) mais partout l’importance du critère de </a:t>
            </a:r>
            <a:r>
              <a:rPr lang="fr-FR" b="1" dirty="0"/>
              <a:t>gouvernance partagée et de séparation des contrats </a:t>
            </a:r>
            <a:r>
              <a:rPr lang="fr-FR" dirty="0"/>
              <a:t>pour distinguer colocation et établissement</a:t>
            </a:r>
          </a:p>
          <a:p>
            <a:pPr marL="285750" indent="-285750">
              <a:buFont typeface="Wingdings" panose="05000000000000000000" pitchFamily="2" charset="2"/>
              <a:buChar char="Ø"/>
            </a:pPr>
            <a:r>
              <a:rPr lang="fr-FR" b="1" dirty="0"/>
              <a:t>Le modèle économique</a:t>
            </a:r>
          </a:p>
          <a:p>
            <a:pPr marL="285750" indent="-285750">
              <a:buFontTx/>
              <a:buChar char="-"/>
            </a:pPr>
            <a:r>
              <a:rPr lang="fr-FR" dirty="0"/>
              <a:t>Ce n’est pas moins cher qu’un EHPAD mais permet un autre accompagnement</a:t>
            </a:r>
          </a:p>
          <a:p>
            <a:pPr marL="285750" indent="-285750">
              <a:buFontTx/>
              <a:buChar char="-"/>
            </a:pPr>
            <a:r>
              <a:rPr lang="fr-FR" dirty="0"/>
              <a:t>Sensibilité du développement au soutien financier (essor de 2013)</a:t>
            </a:r>
          </a:p>
          <a:p>
            <a:pPr marL="285750" indent="-285750">
              <a:buFontTx/>
              <a:buChar char="-"/>
            </a:pPr>
            <a:r>
              <a:rPr lang="fr-FR" dirty="0"/>
              <a:t>Aide Sociale à l’autonomie : choix entre domicile et l’EHPAD (tant que cela n’est pas plus cher)</a:t>
            </a:r>
          </a:p>
          <a:p>
            <a:pPr marL="285750" indent="-285750">
              <a:buFontTx/>
              <a:buChar char="-"/>
            </a:pPr>
            <a:r>
              <a:rPr lang="fr-FR" dirty="0"/>
              <a:t>Inquiétude vis-à-vis d’un changement de l’assurance soin qui augmenterait le reste à charge par rapport à un EHPAD </a:t>
            </a:r>
          </a:p>
        </p:txBody>
      </p:sp>
      <p:pic>
        <p:nvPicPr>
          <p:cNvPr id="1026" name="Picture 2" descr="Qualitätssicherung in ambulant betreuten Wohngemeinschaften">
            <a:extLst>
              <a:ext uri="{FF2B5EF4-FFF2-40B4-BE49-F238E27FC236}">
                <a16:creationId xmlns:a16="http://schemas.microsoft.com/office/drawing/2014/main" id="{65161094-07A5-4818-81CD-9DADDDE5D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6708" y="270201"/>
            <a:ext cx="2508903" cy="56652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69AD5C4F-334A-4A6C-9018-3724535A17A5}"/>
              </a:ext>
            </a:extLst>
          </p:cNvPr>
          <p:cNvPicPr>
            <a:picLocks noChangeAspect="1"/>
          </p:cNvPicPr>
          <p:nvPr/>
        </p:nvPicPr>
        <p:blipFill>
          <a:blip r:embed="rId4"/>
          <a:stretch>
            <a:fillRect/>
          </a:stretch>
        </p:blipFill>
        <p:spPr>
          <a:xfrm>
            <a:off x="9706708" y="1203554"/>
            <a:ext cx="2353790" cy="3330764"/>
          </a:xfrm>
          <a:prstGeom prst="rect">
            <a:avLst/>
          </a:prstGeom>
        </p:spPr>
      </p:pic>
    </p:spTree>
    <p:extLst>
      <p:ext uri="{BB962C8B-B14F-4D97-AF65-F5344CB8AC3E}">
        <p14:creationId xmlns:p14="http://schemas.microsoft.com/office/powerpoint/2010/main" val="282555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0EF750ED-E788-4C83-B308-F5877F5934DB}"/>
              </a:ext>
            </a:extLst>
          </p:cNvPr>
          <p:cNvSpPr txBox="1"/>
          <p:nvPr/>
        </p:nvSpPr>
        <p:spPr>
          <a:xfrm>
            <a:off x="288646" y="1172658"/>
            <a:ext cx="4074536" cy="4770537"/>
          </a:xfrm>
          <a:prstGeom prst="rect">
            <a:avLst/>
          </a:prstGeom>
          <a:noFill/>
        </p:spPr>
        <p:txBody>
          <a:bodyPr wrap="square" rtlCol="0">
            <a:spAutoFit/>
          </a:bodyPr>
          <a:lstStyle/>
          <a:p>
            <a:r>
              <a:rPr lang="fr-FR" b="1" dirty="0">
                <a:solidFill>
                  <a:schemeClr val="accent5">
                    <a:lumMod val="50000"/>
                  </a:schemeClr>
                </a:solidFill>
              </a:rPr>
              <a:t>Gouvernance en responsabilité partagée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algn="ctr"/>
            <a:r>
              <a:rPr lang="fr-FR" sz="1600" b="1" i="1" dirty="0">
                <a:solidFill>
                  <a:schemeClr val="accent5">
                    <a:lumMod val="50000"/>
                  </a:schemeClr>
                </a:solidFill>
              </a:rPr>
              <a:t>Une réelle hybridité dans 1/3 des projets</a:t>
            </a:r>
          </a:p>
        </p:txBody>
      </p:sp>
      <p:sp>
        <p:nvSpPr>
          <p:cNvPr id="2" name="Titre 1">
            <a:extLst>
              <a:ext uri="{FF2B5EF4-FFF2-40B4-BE49-F238E27FC236}">
                <a16:creationId xmlns:a16="http://schemas.microsoft.com/office/drawing/2014/main" id="{D45A46E6-5129-4A43-9E5A-75DE5D83A653}"/>
              </a:ext>
            </a:extLst>
          </p:cNvPr>
          <p:cNvSpPr>
            <a:spLocks noGrp="1"/>
          </p:cNvSpPr>
          <p:nvPr>
            <p:ph type="title"/>
          </p:nvPr>
        </p:nvSpPr>
        <p:spPr>
          <a:xfrm>
            <a:off x="687475" y="96045"/>
            <a:ext cx="10515600" cy="848948"/>
          </a:xfrm>
        </p:spPr>
        <p:txBody>
          <a:bodyPr>
            <a:normAutofit/>
          </a:bodyPr>
          <a:lstStyle/>
          <a:p>
            <a:r>
              <a:rPr lang="fr-FR" sz="2800" dirty="0" err="1">
                <a:solidFill>
                  <a:schemeClr val="accent5">
                    <a:lumMod val="75000"/>
                  </a:schemeClr>
                </a:solidFill>
                <a:latin typeface="Berlin Sans FB" panose="020E0602020502020306" pitchFamily="34" charset="0"/>
              </a:rPr>
              <a:t>Eclairage</a:t>
            </a:r>
            <a:r>
              <a:rPr lang="fr-FR" sz="2800" dirty="0">
                <a:solidFill>
                  <a:schemeClr val="accent5">
                    <a:lumMod val="75000"/>
                  </a:schemeClr>
                </a:solidFill>
                <a:latin typeface="Berlin Sans FB" panose="020E0602020502020306" pitchFamily="34" charset="0"/>
              </a:rPr>
              <a:t> d’une étude nationale de 2017*</a:t>
            </a:r>
          </a:p>
        </p:txBody>
      </p:sp>
      <p:sp>
        <p:nvSpPr>
          <p:cNvPr id="4" name="ZoneTexte 3">
            <a:extLst>
              <a:ext uri="{FF2B5EF4-FFF2-40B4-BE49-F238E27FC236}">
                <a16:creationId xmlns:a16="http://schemas.microsoft.com/office/drawing/2014/main" id="{CF1E3E10-E077-4970-9A89-711A9D5B4B11}"/>
              </a:ext>
            </a:extLst>
          </p:cNvPr>
          <p:cNvSpPr txBox="1"/>
          <p:nvPr/>
        </p:nvSpPr>
        <p:spPr>
          <a:xfrm>
            <a:off x="170823" y="6206303"/>
            <a:ext cx="6812781" cy="553998"/>
          </a:xfrm>
          <a:prstGeom prst="rect">
            <a:avLst/>
          </a:prstGeom>
          <a:noFill/>
        </p:spPr>
        <p:txBody>
          <a:bodyPr wrap="square" rtlCol="0">
            <a:spAutoFit/>
          </a:bodyPr>
          <a:lstStyle/>
          <a:p>
            <a:r>
              <a:rPr lang="fr-FR" sz="1000" dirty="0"/>
              <a:t>* étude sur « les concepts existants et les besoins d’action en vue d’une poursuite du renforcement des </a:t>
            </a:r>
            <a:r>
              <a:rPr lang="fr-FR" sz="1000" i="1" dirty="0" err="1"/>
              <a:t>WG</a:t>
            </a:r>
            <a:r>
              <a:rPr lang="fr-FR" sz="1000" dirty="0"/>
              <a:t> accompagnées en ambulatoire » </a:t>
            </a:r>
            <a:r>
              <a:rPr lang="de-DE" sz="1000" i="1" dirty="0"/>
              <a:t>Entstehende Konzepte und Handlungsbedarfe hinsichtlich des weiteren Stärkung ambulant betreuter Wohngruppe</a:t>
            </a:r>
            <a:r>
              <a:rPr lang="de-DE" sz="1000" dirty="0"/>
              <a:t>. (</a:t>
            </a:r>
            <a:r>
              <a:rPr lang="fr-FR" sz="1000" dirty="0"/>
              <a:t>Thomas </a:t>
            </a:r>
            <a:r>
              <a:rPr lang="fr-FR" sz="1000" dirty="0" err="1"/>
              <a:t>Klie</a:t>
            </a:r>
            <a:r>
              <a:rPr lang="fr-FR" sz="1000" dirty="0"/>
              <a:t> et Birgit </a:t>
            </a:r>
            <a:r>
              <a:rPr lang="fr-FR" sz="1000" dirty="0" err="1"/>
              <a:t>Schuhmacher</a:t>
            </a:r>
            <a:r>
              <a:rPr lang="fr-FR" sz="1000" dirty="0"/>
              <a:t> (2017)</a:t>
            </a:r>
          </a:p>
        </p:txBody>
      </p:sp>
      <p:graphicFrame>
        <p:nvGraphicFramePr>
          <p:cNvPr id="6" name="Diagramme 5">
            <a:extLst>
              <a:ext uri="{FF2B5EF4-FFF2-40B4-BE49-F238E27FC236}">
                <a16:creationId xmlns:a16="http://schemas.microsoft.com/office/drawing/2014/main" id="{10F517F8-601A-4F4E-987D-7E84551E3449}"/>
              </a:ext>
            </a:extLst>
          </p:cNvPr>
          <p:cNvGraphicFramePr/>
          <p:nvPr>
            <p:extLst>
              <p:ext uri="{D42A27DB-BD31-4B8C-83A1-F6EECF244321}">
                <p14:modId xmlns:p14="http://schemas.microsoft.com/office/powerpoint/2010/main" val="2039265896"/>
              </p:ext>
            </p:extLst>
          </p:nvPr>
        </p:nvGraphicFramePr>
        <p:xfrm>
          <a:off x="8623999" y="1859681"/>
          <a:ext cx="3271820" cy="2856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BB364141-1F8A-4A4D-9F6E-93456445050C}"/>
              </a:ext>
            </a:extLst>
          </p:cNvPr>
          <p:cNvSpPr txBox="1"/>
          <p:nvPr/>
        </p:nvSpPr>
        <p:spPr>
          <a:xfrm>
            <a:off x="8716947" y="1195765"/>
            <a:ext cx="3788228" cy="369332"/>
          </a:xfrm>
          <a:prstGeom prst="rect">
            <a:avLst/>
          </a:prstGeom>
          <a:noFill/>
        </p:spPr>
        <p:txBody>
          <a:bodyPr wrap="square" rtlCol="0">
            <a:spAutoFit/>
          </a:bodyPr>
          <a:lstStyle/>
          <a:p>
            <a:r>
              <a:rPr lang="fr-FR" dirty="0">
                <a:solidFill>
                  <a:schemeClr val="accent2">
                    <a:lumMod val="75000"/>
                  </a:schemeClr>
                </a:solidFill>
              </a:rPr>
              <a:t>Les voies de création d’une </a:t>
            </a:r>
            <a:r>
              <a:rPr lang="fr-FR" dirty="0" err="1">
                <a:solidFill>
                  <a:schemeClr val="accent2">
                    <a:lumMod val="75000"/>
                  </a:schemeClr>
                </a:solidFill>
              </a:rPr>
              <a:t>WG</a:t>
            </a:r>
            <a:endParaRPr lang="fr-FR" dirty="0">
              <a:solidFill>
                <a:schemeClr val="accent2">
                  <a:lumMod val="75000"/>
                </a:schemeClr>
              </a:solidFill>
            </a:endParaRPr>
          </a:p>
        </p:txBody>
      </p:sp>
      <p:sp>
        <p:nvSpPr>
          <p:cNvPr id="8" name="ZoneTexte 7">
            <a:extLst>
              <a:ext uri="{FF2B5EF4-FFF2-40B4-BE49-F238E27FC236}">
                <a16:creationId xmlns:a16="http://schemas.microsoft.com/office/drawing/2014/main" id="{3F8A83C9-A606-4983-8B80-90767095F57F}"/>
              </a:ext>
            </a:extLst>
          </p:cNvPr>
          <p:cNvSpPr txBox="1"/>
          <p:nvPr/>
        </p:nvSpPr>
        <p:spPr>
          <a:xfrm>
            <a:off x="8368681" y="5335197"/>
            <a:ext cx="3782456" cy="1323439"/>
          </a:xfrm>
          <a:prstGeom prst="rect">
            <a:avLst/>
          </a:prstGeom>
          <a:solidFill>
            <a:schemeClr val="accent4">
              <a:lumMod val="40000"/>
              <a:lumOff val="60000"/>
            </a:schemeClr>
          </a:solidFill>
        </p:spPr>
        <p:txBody>
          <a:bodyPr wrap="square" rtlCol="0">
            <a:spAutoFit/>
          </a:bodyPr>
          <a:lstStyle/>
          <a:p>
            <a:r>
              <a:rPr lang="fr-FR" sz="1600" dirty="0"/>
              <a:t>Tous ces acteurs sont nécessaires pour une réelle diffusion du concept, mais risque de perte de sa spécificité</a:t>
            </a:r>
          </a:p>
          <a:p>
            <a:r>
              <a:rPr lang="fr-FR" sz="1600" dirty="0"/>
              <a:t>=&gt; Besoin d’un soutien des acteurs pour préserver une véritable hybridité</a:t>
            </a:r>
          </a:p>
        </p:txBody>
      </p:sp>
      <p:graphicFrame>
        <p:nvGraphicFramePr>
          <p:cNvPr id="9" name="Diagramme 8">
            <a:extLst>
              <a:ext uri="{FF2B5EF4-FFF2-40B4-BE49-F238E27FC236}">
                <a16:creationId xmlns:a16="http://schemas.microsoft.com/office/drawing/2014/main" id="{1A32C791-CBC8-4698-94D9-73CA54A45D94}"/>
              </a:ext>
            </a:extLst>
          </p:cNvPr>
          <p:cNvGraphicFramePr/>
          <p:nvPr>
            <p:extLst>
              <p:ext uri="{D42A27DB-BD31-4B8C-83A1-F6EECF244321}">
                <p14:modId xmlns:p14="http://schemas.microsoft.com/office/powerpoint/2010/main" val="2954473394"/>
              </p:ext>
            </p:extLst>
          </p:nvPr>
        </p:nvGraphicFramePr>
        <p:xfrm>
          <a:off x="-299637" y="1491263"/>
          <a:ext cx="5251102" cy="41940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e 10">
            <a:extLst>
              <a:ext uri="{FF2B5EF4-FFF2-40B4-BE49-F238E27FC236}">
                <a16:creationId xmlns:a16="http://schemas.microsoft.com/office/drawing/2014/main" id="{ABDD322E-CD69-4338-A1C0-24C3EF0CD5F5}"/>
              </a:ext>
            </a:extLst>
          </p:cNvPr>
          <p:cNvGraphicFramePr/>
          <p:nvPr>
            <p:extLst>
              <p:ext uri="{D42A27DB-BD31-4B8C-83A1-F6EECF244321}">
                <p14:modId xmlns:p14="http://schemas.microsoft.com/office/powerpoint/2010/main" val="3797300062"/>
              </p:ext>
            </p:extLst>
          </p:nvPr>
        </p:nvGraphicFramePr>
        <p:xfrm>
          <a:off x="3902082" y="1804277"/>
          <a:ext cx="5134709" cy="363629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Rectangle : coins arrondis 13">
            <a:extLst>
              <a:ext uri="{FF2B5EF4-FFF2-40B4-BE49-F238E27FC236}">
                <a16:creationId xmlns:a16="http://schemas.microsoft.com/office/drawing/2014/main" id="{29F81DF6-C316-4CF6-960D-53A96D1B34F0}"/>
              </a:ext>
            </a:extLst>
          </p:cNvPr>
          <p:cNvSpPr/>
          <p:nvPr/>
        </p:nvSpPr>
        <p:spPr>
          <a:xfrm>
            <a:off x="170823" y="1014884"/>
            <a:ext cx="4236778" cy="495223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41A2CD49-D074-42F9-8DB0-7D26C63BF585}"/>
              </a:ext>
            </a:extLst>
          </p:cNvPr>
          <p:cNvSpPr/>
          <p:nvPr/>
        </p:nvSpPr>
        <p:spPr>
          <a:xfrm>
            <a:off x="8449976" y="1121879"/>
            <a:ext cx="3619866" cy="3969726"/>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1533D6FA-2F37-41CA-878E-55F30D9C3827}"/>
              </a:ext>
            </a:extLst>
          </p:cNvPr>
          <p:cNvSpPr txBox="1"/>
          <p:nvPr/>
        </p:nvSpPr>
        <p:spPr>
          <a:xfrm>
            <a:off x="5069288" y="1121931"/>
            <a:ext cx="3048217" cy="369332"/>
          </a:xfrm>
          <a:prstGeom prst="rect">
            <a:avLst/>
          </a:prstGeom>
          <a:noFill/>
        </p:spPr>
        <p:txBody>
          <a:bodyPr wrap="square" rtlCol="0">
            <a:spAutoFit/>
          </a:bodyPr>
          <a:lstStyle/>
          <a:p>
            <a:r>
              <a:rPr lang="fr-FR" b="1" dirty="0">
                <a:solidFill>
                  <a:srgbClr val="00B050"/>
                </a:solidFill>
              </a:rPr>
              <a:t>L’importance de l’hybridité</a:t>
            </a:r>
          </a:p>
        </p:txBody>
      </p:sp>
      <p:sp>
        <p:nvSpPr>
          <p:cNvPr id="17" name="Rectangle : coins arrondis 16">
            <a:extLst>
              <a:ext uri="{FF2B5EF4-FFF2-40B4-BE49-F238E27FC236}">
                <a16:creationId xmlns:a16="http://schemas.microsoft.com/office/drawing/2014/main" id="{82F36CD2-7B9C-4943-9910-9534F249FA88}"/>
              </a:ext>
            </a:extLst>
          </p:cNvPr>
          <p:cNvSpPr/>
          <p:nvPr/>
        </p:nvSpPr>
        <p:spPr>
          <a:xfrm>
            <a:off x="4618855" y="1093719"/>
            <a:ext cx="3619866" cy="4849475"/>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7178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6" name="Google Shape;256;g11a423dcac4_0_6"/>
          <p:cNvPicPr preferRelativeResize="0"/>
          <p:nvPr/>
        </p:nvPicPr>
        <p:blipFill rotWithShape="1">
          <a:blip r:embed="rId3">
            <a:alphaModFix/>
          </a:blip>
          <a:srcRect/>
          <a:stretch/>
        </p:blipFill>
        <p:spPr>
          <a:xfrm>
            <a:off x="2216118" y="596483"/>
            <a:ext cx="9268049" cy="4809335"/>
          </a:xfrm>
          <a:prstGeom prst="rect">
            <a:avLst/>
          </a:prstGeom>
          <a:noFill/>
          <a:ln>
            <a:noFill/>
          </a:ln>
        </p:spPr>
      </p:pic>
      <p:sp>
        <p:nvSpPr>
          <p:cNvPr id="257" name="Google Shape;257;g11a423dcac4_0_6"/>
          <p:cNvSpPr txBox="1"/>
          <p:nvPr/>
        </p:nvSpPr>
        <p:spPr>
          <a:xfrm>
            <a:off x="571434" y="143405"/>
            <a:ext cx="11235379" cy="839939"/>
          </a:xfrm>
          <a:prstGeom prst="rect">
            <a:avLst/>
          </a:prstGeom>
          <a:noFill/>
          <a:ln>
            <a:noFill/>
          </a:ln>
        </p:spPr>
        <p:txBody>
          <a:bodyPr spcFirstLastPara="1" wrap="square" lIns="91400" tIns="45700" rIns="91400" bIns="45700" anchor="t" anchorCtr="0">
            <a:noAutofit/>
          </a:bodyPr>
          <a:lstStyle/>
          <a:p>
            <a:pPr algn="ctr">
              <a:lnSpc>
                <a:spcPct val="90000"/>
              </a:lnSpc>
              <a:buClr>
                <a:srgbClr val="000000"/>
              </a:buClr>
              <a:buSzPts val="2100"/>
            </a:pPr>
            <a:r>
              <a:rPr lang="fr-FR" sz="2800" dirty="0">
                <a:solidFill>
                  <a:schemeClr val="accent5">
                    <a:lumMod val="75000"/>
                  </a:schemeClr>
                </a:solidFill>
                <a:latin typeface="Berlin Sans FB" panose="020E0602020502020306" pitchFamily="34" charset="0"/>
                <a:ea typeface="+mj-ea"/>
                <a:cs typeface="+mj-cs"/>
                <a:sym typeface="Roboto"/>
              </a:rPr>
              <a:t>Dynamique comparée de l’évolution France Allemagne de ces initiatives</a:t>
            </a:r>
            <a:endParaRPr sz="2800" dirty="0">
              <a:solidFill>
                <a:schemeClr val="accent5">
                  <a:lumMod val="75000"/>
                </a:schemeClr>
              </a:solidFill>
              <a:latin typeface="Berlin Sans FB" panose="020E0602020502020306" pitchFamily="34" charset="0"/>
              <a:ea typeface="+mj-ea"/>
              <a:cs typeface="+mj-cs"/>
              <a:sym typeface="Roboto"/>
            </a:endParaRPr>
          </a:p>
        </p:txBody>
      </p:sp>
      <p:sp>
        <p:nvSpPr>
          <p:cNvPr id="258" name="Google Shape;258;g11a423dcac4_0_6"/>
          <p:cNvSpPr txBox="1"/>
          <p:nvPr/>
        </p:nvSpPr>
        <p:spPr>
          <a:xfrm>
            <a:off x="823517" y="983344"/>
            <a:ext cx="2864228" cy="646290"/>
          </a:xfrm>
          <a:prstGeom prst="rect">
            <a:avLst/>
          </a:prstGeom>
          <a:noFill/>
          <a:ln>
            <a:noFill/>
          </a:ln>
        </p:spPr>
        <p:txBody>
          <a:bodyPr spcFirstLastPara="1" wrap="square" lIns="91400" tIns="45700" rIns="91400" bIns="45700" anchor="t" anchorCtr="0">
            <a:spAutoFit/>
          </a:bodyPr>
          <a:lstStyle/>
          <a:p>
            <a:pPr>
              <a:buClr>
                <a:srgbClr val="000000"/>
              </a:buClr>
              <a:buSzPts val="1350"/>
            </a:pPr>
            <a:r>
              <a:rPr lang="fr-FR" dirty="0">
                <a:solidFill>
                  <a:srgbClr val="548135"/>
                </a:solidFill>
                <a:latin typeface="Calibri"/>
                <a:ea typeface="Calibri"/>
                <a:cs typeface="Calibri"/>
                <a:sym typeface="Calibri"/>
              </a:rPr>
              <a:t>En Allemagne :  </a:t>
            </a:r>
            <a:r>
              <a:rPr lang="fr" dirty="0">
                <a:solidFill>
                  <a:srgbClr val="548135"/>
                </a:solidFill>
                <a:latin typeface="Calibri"/>
                <a:ea typeface="Calibri"/>
                <a:cs typeface="Calibri"/>
                <a:sym typeface="Calibri"/>
              </a:rPr>
              <a:t>Colocations en responsabilité partagée</a:t>
            </a:r>
            <a:endParaRPr sz="1400" dirty="0">
              <a:solidFill>
                <a:srgbClr val="000000"/>
              </a:solidFill>
              <a:latin typeface="Arial"/>
              <a:ea typeface="Arial"/>
              <a:cs typeface="Arial"/>
              <a:sym typeface="Arial"/>
            </a:endParaRPr>
          </a:p>
        </p:txBody>
      </p:sp>
      <p:grpSp>
        <p:nvGrpSpPr>
          <p:cNvPr id="259" name="Google Shape;259;g11a423dcac4_0_6"/>
          <p:cNvGrpSpPr/>
          <p:nvPr/>
        </p:nvGrpSpPr>
        <p:grpSpPr>
          <a:xfrm>
            <a:off x="6263953" y="3272722"/>
            <a:ext cx="4962864" cy="3456535"/>
            <a:chOff x="4365704" y="-481860"/>
            <a:chExt cx="4962863" cy="3456535"/>
          </a:xfrm>
        </p:grpSpPr>
        <p:sp>
          <p:nvSpPr>
            <p:cNvPr id="260" name="Google Shape;260;g11a423dcac4_0_6"/>
            <p:cNvSpPr/>
            <p:nvPr/>
          </p:nvSpPr>
          <p:spPr>
            <a:xfrm>
              <a:off x="4365704" y="2130055"/>
              <a:ext cx="2113289" cy="844620"/>
            </a:xfrm>
            <a:prstGeom prst="rect">
              <a:avLst/>
            </a:prstGeom>
            <a:noFill/>
            <a:ln>
              <a:noFill/>
            </a:ln>
          </p:spPr>
          <p:txBody>
            <a:bodyPr spcFirstLastPara="1" wrap="square" lIns="91400" tIns="91400" rIns="91400" bIns="91400" anchor="ctr" anchorCtr="0">
              <a:noAutofit/>
            </a:bodyPr>
            <a:lstStyle/>
            <a:p>
              <a:pPr>
                <a:buClr>
                  <a:srgbClr val="000000"/>
                </a:buClr>
                <a:buSzPts val="1050"/>
              </a:pPr>
              <a:endParaRPr sz="1400">
                <a:solidFill>
                  <a:srgbClr val="000000"/>
                </a:solidFill>
                <a:latin typeface="Arial"/>
                <a:ea typeface="Arial"/>
                <a:cs typeface="Arial"/>
                <a:sym typeface="Arial"/>
              </a:endParaRPr>
            </a:p>
          </p:txBody>
        </p:sp>
        <p:sp>
          <p:nvSpPr>
            <p:cNvPr id="261" name="Google Shape;261;g11a423dcac4_0_6"/>
            <p:cNvSpPr txBox="1"/>
            <p:nvPr/>
          </p:nvSpPr>
          <p:spPr>
            <a:xfrm>
              <a:off x="7225653" y="-481860"/>
              <a:ext cx="2102914" cy="642471"/>
            </a:xfrm>
            <a:prstGeom prst="rect">
              <a:avLst/>
            </a:prstGeom>
            <a:noFill/>
            <a:ln>
              <a:noFill/>
            </a:ln>
          </p:spPr>
          <p:txBody>
            <a:bodyPr spcFirstLastPara="1" wrap="square" lIns="20300" tIns="20300" rIns="20300" bIns="20300" anchor="t" anchorCtr="0">
              <a:noAutofit/>
            </a:bodyPr>
            <a:lstStyle/>
            <a:p>
              <a:pPr algn="ctr">
                <a:lnSpc>
                  <a:spcPct val="90000"/>
                </a:lnSpc>
                <a:buClr>
                  <a:srgbClr val="000000"/>
                </a:buClr>
                <a:buSzPts val="1200"/>
              </a:pPr>
              <a:r>
                <a:rPr lang="fr-FR" sz="1600" b="1" dirty="0">
                  <a:solidFill>
                    <a:srgbClr val="2F5496"/>
                  </a:solidFill>
                  <a:latin typeface="Calibri"/>
                  <a:ea typeface="Calibri"/>
                  <a:cs typeface="Calibri"/>
                  <a:sym typeface="Calibri"/>
                </a:rPr>
                <a:t>N</a:t>
              </a:r>
              <a:r>
                <a:rPr lang="fr" sz="1600" b="1" dirty="0">
                  <a:solidFill>
                    <a:srgbClr val="2F5496"/>
                  </a:solidFill>
                  <a:latin typeface="Calibri"/>
                  <a:ea typeface="Calibri"/>
                  <a:cs typeface="Calibri"/>
                  <a:sym typeface="Calibri"/>
                </a:rPr>
                <a:t>ouvelles initiatives hors loi 2002-2</a:t>
              </a:r>
              <a:endParaRPr sz="1600" dirty="0">
                <a:solidFill>
                  <a:schemeClr val="dk1"/>
                </a:solidFill>
                <a:latin typeface="Calibri"/>
                <a:ea typeface="Calibri"/>
                <a:cs typeface="Calibri"/>
                <a:sym typeface="Calibri"/>
              </a:endParaRPr>
            </a:p>
          </p:txBody>
        </p:sp>
      </p:grpSp>
      <p:sp>
        <p:nvSpPr>
          <p:cNvPr id="262" name="Google Shape;262;g11a423dcac4_0_6"/>
          <p:cNvSpPr/>
          <p:nvPr/>
        </p:nvSpPr>
        <p:spPr>
          <a:xfrm>
            <a:off x="10629733" y="3747470"/>
            <a:ext cx="1622009" cy="1241601"/>
          </a:xfrm>
          <a:prstGeom prst="star7">
            <a:avLst>
              <a:gd name="adj" fmla="val 34601"/>
              <a:gd name="hf" fmla="val 102572"/>
              <a:gd name="vf" fmla="val 105210"/>
            </a:avLst>
          </a:prstGeom>
          <a:solidFill>
            <a:srgbClr val="FFD966"/>
          </a:solidFill>
          <a:ln w="28575" cap="flat" cmpd="sng">
            <a:solidFill>
              <a:srgbClr val="B3C6E7"/>
            </a:solidFill>
            <a:prstDash val="solid"/>
            <a:round/>
            <a:headEnd type="none" w="sm" len="sm"/>
            <a:tailEnd type="none" w="sm" len="sm"/>
          </a:ln>
        </p:spPr>
        <p:txBody>
          <a:bodyPr spcFirstLastPara="1" wrap="square" lIns="91400" tIns="45700" rIns="91400" bIns="45700" anchor="t" anchorCtr="0">
            <a:spAutoFit/>
          </a:bodyPr>
          <a:lstStyle/>
          <a:p>
            <a:pPr algn="ctr">
              <a:buClr>
                <a:srgbClr val="000000"/>
              </a:buClr>
              <a:buSzPts val="1200"/>
            </a:pPr>
            <a:r>
              <a:rPr lang="fr" sz="1300" b="1" i="1" dirty="0">
                <a:solidFill>
                  <a:srgbClr val="C55A11"/>
                </a:solidFill>
                <a:latin typeface="Calibri"/>
                <a:ea typeface="Calibri"/>
                <a:cs typeface="Calibri"/>
                <a:sym typeface="Calibri"/>
              </a:rPr>
              <a:t>2017</a:t>
            </a:r>
            <a:endParaRPr sz="1300" dirty="0">
              <a:solidFill>
                <a:srgbClr val="000000"/>
              </a:solidFill>
              <a:latin typeface="Arial"/>
              <a:ea typeface="Arial"/>
              <a:cs typeface="Arial"/>
              <a:sym typeface="Arial"/>
            </a:endParaRPr>
          </a:p>
          <a:p>
            <a:pPr algn="ctr">
              <a:buClr>
                <a:srgbClr val="000000"/>
              </a:buClr>
              <a:buSzPts val="1200"/>
            </a:pPr>
            <a:r>
              <a:rPr lang="fr" sz="1300" b="1" i="1" dirty="0">
                <a:solidFill>
                  <a:srgbClr val="C55A11"/>
                </a:solidFill>
                <a:latin typeface="Calibri"/>
                <a:ea typeface="Calibri"/>
                <a:cs typeface="Calibri"/>
                <a:sym typeface="Calibri"/>
              </a:rPr>
              <a:t>Habitat Inclusif</a:t>
            </a:r>
            <a:endParaRPr sz="1300" dirty="0">
              <a:solidFill>
                <a:srgbClr val="000000"/>
              </a:solidFill>
              <a:latin typeface="Arial"/>
              <a:ea typeface="Arial"/>
              <a:cs typeface="Arial"/>
              <a:sym typeface="Arial"/>
            </a:endParaRPr>
          </a:p>
        </p:txBody>
      </p:sp>
      <p:sp>
        <p:nvSpPr>
          <p:cNvPr id="265" name="Google Shape;265;g11a423dcac4_0_6"/>
          <p:cNvSpPr txBox="1"/>
          <p:nvPr/>
        </p:nvSpPr>
        <p:spPr>
          <a:xfrm>
            <a:off x="913953" y="2256938"/>
            <a:ext cx="3115436" cy="923289"/>
          </a:xfrm>
          <a:prstGeom prst="rect">
            <a:avLst/>
          </a:prstGeom>
          <a:noFill/>
          <a:ln>
            <a:noFill/>
          </a:ln>
        </p:spPr>
        <p:txBody>
          <a:bodyPr spcFirstLastPara="1" wrap="square" lIns="91400" tIns="45700" rIns="91400" bIns="45700" anchor="t" anchorCtr="0">
            <a:spAutoFit/>
          </a:bodyPr>
          <a:lstStyle/>
          <a:p>
            <a:pPr>
              <a:buClr>
                <a:srgbClr val="000000"/>
              </a:buClr>
              <a:buSzPts val="1350"/>
            </a:pPr>
            <a:r>
              <a:rPr lang="fr" dirty="0">
                <a:solidFill>
                  <a:srgbClr val="2E75B5"/>
                </a:solidFill>
                <a:latin typeface="Calibri"/>
                <a:ea typeface="Calibri"/>
                <a:cs typeface="Calibri"/>
                <a:sym typeface="Calibri"/>
              </a:rPr>
              <a:t>PUV, Cantou, MARPA </a:t>
            </a:r>
            <a:endParaRPr sz="1400" dirty="0">
              <a:solidFill>
                <a:srgbClr val="000000"/>
              </a:solidFill>
              <a:latin typeface="Arial"/>
              <a:ea typeface="Arial"/>
              <a:cs typeface="Arial"/>
              <a:sym typeface="Arial"/>
            </a:endParaRPr>
          </a:p>
          <a:p>
            <a:pPr>
              <a:buClr>
                <a:srgbClr val="000000"/>
              </a:buClr>
              <a:buSzPts val="1350"/>
            </a:pPr>
            <a:r>
              <a:rPr lang="fr" dirty="0">
                <a:solidFill>
                  <a:srgbClr val="2E75B5"/>
                </a:solidFill>
                <a:latin typeface="Calibri"/>
                <a:ea typeface="Calibri"/>
                <a:cs typeface="Calibri"/>
                <a:sym typeface="Calibri"/>
              </a:rPr>
              <a:t>Domicile partagé du Morbihan,</a:t>
            </a:r>
            <a:endParaRPr sz="1400" dirty="0">
              <a:solidFill>
                <a:srgbClr val="000000"/>
              </a:solidFill>
              <a:latin typeface="Arial"/>
              <a:ea typeface="Arial"/>
              <a:cs typeface="Arial"/>
              <a:sym typeface="Arial"/>
            </a:endParaRPr>
          </a:p>
          <a:p>
            <a:pPr>
              <a:buClr>
                <a:srgbClr val="000000"/>
              </a:buClr>
              <a:buSzPts val="1350"/>
            </a:pPr>
            <a:r>
              <a:rPr lang="fr" dirty="0">
                <a:solidFill>
                  <a:srgbClr val="2E75B5"/>
                </a:solidFill>
                <a:latin typeface="Calibri"/>
                <a:ea typeface="Calibri"/>
                <a:cs typeface="Calibri"/>
                <a:sym typeface="Calibri"/>
              </a:rPr>
              <a:t>Domicile collectif Grenoble</a:t>
            </a:r>
            <a:endParaRPr sz="1400" dirty="0">
              <a:solidFill>
                <a:srgbClr val="000000"/>
              </a:solidFill>
              <a:latin typeface="Arial"/>
              <a:ea typeface="Arial"/>
              <a:cs typeface="Arial"/>
              <a:sym typeface="Arial"/>
            </a:endParaRPr>
          </a:p>
        </p:txBody>
      </p:sp>
      <p:sp>
        <p:nvSpPr>
          <p:cNvPr id="14" name="ZoneTexte 13">
            <a:extLst>
              <a:ext uri="{FF2B5EF4-FFF2-40B4-BE49-F238E27FC236}">
                <a16:creationId xmlns:a16="http://schemas.microsoft.com/office/drawing/2014/main" id="{D7ED5C13-C32A-4423-ABE9-96A9D9786780}"/>
              </a:ext>
            </a:extLst>
          </p:cNvPr>
          <p:cNvSpPr txBox="1"/>
          <p:nvPr/>
        </p:nvSpPr>
        <p:spPr>
          <a:xfrm>
            <a:off x="2867427" y="4479163"/>
            <a:ext cx="7154428" cy="523220"/>
          </a:xfrm>
          <a:prstGeom prst="rect">
            <a:avLst/>
          </a:prstGeom>
          <a:noFill/>
        </p:spPr>
        <p:txBody>
          <a:bodyPr wrap="square" rtlCol="0">
            <a:spAutoFit/>
          </a:bodyPr>
          <a:lstStyle/>
          <a:p>
            <a:pPr algn="ctr"/>
            <a:r>
              <a:rPr lang="fr-FR" sz="1400" i="1" dirty="0">
                <a:solidFill>
                  <a:schemeClr val="accent5">
                    <a:lumMod val="75000"/>
                  </a:schemeClr>
                </a:solidFill>
              </a:rPr>
              <a:t>Ordre de grandeur : 900 PUV en 2006, 200 en 2016</a:t>
            </a:r>
          </a:p>
          <a:p>
            <a:pPr algn="ctr"/>
            <a:r>
              <a:rPr lang="fr-FR" sz="1400" i="1" dirty="0">
                <a:solidFill>
                  <a:schemeClr val="accent5">
                    <a:lumMod val="75000"/>
                  </a:schemeClr>
                </a:solidFill>
              </a:rPr>
              <a:t>(hors congrégations, petites maisons de retraite du privé lucratif et MARPA)</a:t>
            </a:r>
          </a:p>
        </p:txBody>
      </p:sp>
      <p:sp>
        <p:nvSpPr>
          <p:cNvPr id="2" name="Rectangle 1">
            <a:extLst>
              <a:ext uri="{FF2B5EF4-FFF2-40B4-BE49-F238E27FC236}">
                <a16:creationId xmlns:a16="http://schemas.microsoft.com/office/drawing/2014/main" id="{E209734B-0588-4610-A330-9FF22755A4BC}"/>
              </a:ext>
            </a:extLst>
          </p:cNvPr>
          <p:cNvSpPr/>
          <p:nvPr/>
        </p:nvSpPr>
        <p:spPr>
          <a:xfrm>
            <a:off x="649682" y="5618062"/>
            <a:ext cx="10892636" cy="1077218"/>
          </a:xfrm>
          <a:prstGeom prst="rect">
            <a:avLst/>
          </a:prstGeom>
        </p:spPr>
        <p:txBody>
          <a:bodyPr wrap="square">
            <a:spAutoFit/>
          </a:bodyPr>
          <a:lstStyle/>
          <a:p>
            <a:r>
              <a:rPr lang="fr-FR" sz="1600" b="1" dirty="0">
                <a:solidFill>
                  <a:schemeClr val="accent5">
                    <a:lumMod val="50000"/>
                  </a:schemeClr>
                </a:solidFill>
              </a:rPr>
              <a:t>En France </a:t>
            </a:r>
          </a:p>
          <a:p>
            <a:r>
              <a:rPr lang="fr-FR" sz="1600" dirty="0">
                <a:solidFill>
                  <a:schemeClr val="accent5">
                    <a:lumMod val="50000"/>
                  </a:schemeClr>
                </a:solidFill>
              </a:rPr>
              <a:t>Une affirmation du « libre choix du domicile », mais une législation qui définit des normes pour améliorer la qualité sans vraiment prendre en compte la spécificité des petites unités de vie et leur culture domiciliaire =&gt; seules les </a:t>
            </a:r>
            <a:r>
              <a:rPr lang="fr-FR" sz="1600" dirty="0" err="1">
                <a:solidFill>
                  <a:schemeClr val="accent5">
                    <a:lumMod val="50000"/>
                  </a:schemeClr>
                </a:solidFill>
              </a:rPr>
              <a:t>Marpa</a:t>
            </a:r>
            <a:r>
              <a:rPr lang="fr-FR" sz="1600" dirty="0">
                <a:solidFill>
                  <a:schemeClr val="accent5">
                    <a:lumMod val="50000"/>
                  </a:schemeClr>
                </a:solidFill>
              </a:rPr>
              <a:t> et les domiciles partagés du Morbihan ont vraiment pu se développer depuis 2008</a:t>
            </a:r>
          </a:p>
        </p:txBody>
      </p:sp>
    </p:spTree>
    <p:extLst>
      <p:ext uri="{BB962C8B-B14F-4D97-AF65-F5344CB8AC3E}">
        <p14:creationId xmlns:p14="http://schemas.microsoft.com/office/powerpoint/2010/main" val="17465216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785</TotalTime>
  <Words>2328</Words>
  <Application>Microsoft Office PowerPoint</Application>
  <PresentationFormat>Grand écran</PresentationFormat>
  <Paragraphs>231</Paragraphs>
  <Slides>10</Slides>
  <Notes>10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10</vt:i4>
      </vt:variant>
    </vt:vector>
  </HeadingPairs>
  <TitlesOfParts>
    <vt:vector size="23" baseType="lpstr">
      <vt:lpstr>MS PGothic</vt:lpstr>
      <vt:lpstr>Arial</vt:lpstr>
      <vt:lpstr>Berlin Sans FB</vt:lpstr>
      <vt:lpstr>Calibri</vt:lpstr>
      <vt:lpstr>Calibri Light</vt:lpstr>
      <vt:lpstr>Century Gothic</vt:lpstr>
      <vt:lpstr>Comic Sans MS</vt:lpstr>
      <vt:lpstr>Noto Sans Symbols</vt:lpstr>
      <vt:lpstr>Palatino Linotype</vt:lpstr>
      <vt:lpstr>Roboto</vt:lpstr>
      <vt:lpstr>Symbol</vt:lpstr>
      <vt:lpstr>Wingdings</vt:lpstr>
      <vt:lpstr>Thème Office</vt:lpstr>
      <vt:lpstr>Les enjeux de l’habitat inclusif   Retour sur l’expérience allemande des colocations  en responsabilité partagée</vt:lpstr>
      <vt:lpstr>CANTOU « la maisonnée du sentier à Sceaux,   Petite Unité de Vie » </vt:lpstr>
      <vt:lpstr>Le CANTOU de Sceaux, PUV (petite unité de vie)  Ouvert en 1994 – Annonce d’une reprise par un EHPAD fin 2008</vt:lpstr>
      <vt:lpstr>La Demenz WG ALTES FORSTAMT depuis 2008</vt:lpstr>
      <vt:lpstr>Présentation PowerPoint</vt:lpstr>
      <vt:lpstr>En Allemagne : un soutien aux formes alternatives d’habitat pour faire face aux évolutions démographique </vt:lpstr>
      <vt:lpstr>Des questionnements </vt:lpstr>
      <vt:lpstr>Eclairage d’une étude nationale de 2017*</vt:lpstr>
      <vt:lpstr>Présentation PowerPoint</vt:lpstr>
      <vt:lpstr>Et maintenant, en France, quelles perspectives pour les habitats inclusifs pour les personnes vivant avec une maladie d’Alzheimer ou apparentée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des l’habitat inclusif   Retour sur l’expérience allemande des colocations  en responsabilité partagée</dc:title>
  <dc:creator>Helene</dc:creator>
  <cp:lastModifiedBy>Helene</cp:lastModifiedBy>
  <cp:revision>51</cp:revision>
  <dcterms:created xsi:type="dcterms:W3CDTF">2023-05-28T13:12:23Z</dcterms:created>
  <dcterms:modified xsi:type="dcterms:W3CDTF">2023-06-07T21:46:02Z</dcterms:modified>
</cp:coreProperties>
</file>