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39" r:id="rId3"/>
    <p:sldId id="328" r:id="rId4"/>
    <p:sldId id="316" r:id="rId5"/>
    <p:sldId id="317" r:id="rId6"/>
    <p:sldId id="332" r:id="rId7"/>
    <p:sldId id="338" r:id="rId8"/>
    <p:sldId id="308" r:id="rId9"/>
    <p:sldId id="333" r:id="rId10"/>
    <p:sldId id="334" r:id="rId11"/>
    <p:sldId id="335" r:id="rId12"/>
    <p:sldId id="340" r:id="rId13"/>
  </p:sldIdLst>
  <p:sldSz cx="12192000" cy="6858000"/>
  <p:notesSz cx="6858000" cy="12192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dhomme Jean Marc" initials="PJM" lastIdx="5" clrIdx="0">
    <p:extLst>
      <p:ext uri="{19B8F6BF-5375-455C-9EA6-DF929625EA0E}">
        <p15:presenceInfo xmlns:p15="http://schemas.microsoft.com/office/powerpoint/2012/main" userId="S-1-5-21-4090843096-598370463-1027065388-1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68"/>
    <a:srgbClr val="517C99"/>
    <a:srgbClr val="000000"/>
    <a:srgbClr val="5F5F5F"/>
    <a:srgbClr val="777777"/>
    <a:srgbClr val="D8D4C5"/>
    <a:srgbClr val="EE6F5E"/>
    <a:srgbClr val="854985"/>
    <a:srgbClr val="E89622"/>
    <a:srgbClr val="259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5" autoAdjust="0"/>
    <p:restoredTop sz="94674"/>
  </p:normalViewPr>
  <p:slideViewPr>
    <p:cSldViewPr>
      <p:cViewPr varScale="1">
        <p:scale>
          <a:sx n="60" d="100"/>
          <a:sy n="60" d="100"/>
        </p:scale>
        <p:origin x="11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1219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608299235521324E-2"/>
          <c:y val="0.14509463049046578"/>
          <c:w val="0.41557539341425115"/>
          <c:h val="0.68795251873636276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FF-4C74-A8E5-55317F08A9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FF-4C74-A8E5-55317F08A9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FF-4C74-A8E5-55317F08A9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FF-4C74-A8E5-55317F08A9C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FF-4C74-A8E5-55317F08A9C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FF-4C74-A8E5-55317F08A9C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FF-4C74-A8E5-55317F08A9C6}"/>
              </c:ext>
            </c:extLst>
          </c:dPt>
          <c:dLbls>
            <c:dLbl>
              <c:idx val="0"/>
              <c:layout>
                <c:manualLayout>
                  <c:x val="-0.11884835356279155"/>
                  <c:y val="-6.54394744331657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FF-4C74-A8E5-55317F08A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'SIREUIL ANAH '!$B$54:$B$60</c:f>
              <c:strCache>
                <c:ptCount val="7"/>
                <c:pt idx="0">
                  <c:v>ANAH</c:v>
                </c:pt>
                <c:pt idx="1">
                  <c:v>Département</c:v>
                </c:pt>
                <c:pt idx="2">
                  <c:v>AGIRC et ARRCO </c:v>
                </c:pt>
                <c:pt idx="3">
                  <c:v>Grand Angoulême</c:v>
                </c:pt>
                <c:pt idx="4">
                  <c:v>FAP</c:v>
                </c:pt>
                <c:pt idx="5">
                  <c:v>CARSAT</c:v>
                </c:pt>
                <c:pt idx="6">
                  <c:v>MSA</c:v>
                </c:pt>
              </c:strCache>
            </c:strRef>
          </c:cat>
          <c:val>
            <c:numRef>
              <c:f>'SIREUIL ANAH '!$E$54:$E$60</c:f>
              <c:numCache>
                <c:formatCode>0%</c:formatCode>
                <c:ptCount val="7"/>
                <c:pt idx="0">
                  <c:v>0.55270133184986425</c:v>
                </c:pt>
                <c:pt idx="1">
                  <c:v>0.15050728468457922</c:v>
                </c:pt>
                <c:pt idx="2">
                  <c:v>8.4343885229634291E-2</c:v>
                </c:pt>
                <c:pt idx="3">
                  <c:v>6.9134332155437947E-2</c:v>
                </c:pt>
                <c:pt idx="4">
                  <c:v>6.8417639578759903E-2</c:v>
                </c:pt>
                <c:pt idx="5">
                  <c:v>4.6089554770291967E-2</c:v>
                </c:pt>
                <c:pt idx="6">
                  <c:v>2.8805971731432477E-2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FF-4C74-A8E5-55317F08A9C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254140448601138"/>
          <c:y val="0.19615193055687316"/>
          <c:w val="0.36191274398560441"/>
          <c:h val="0.56778294279480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D8D4C5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A92E2-3530-4C81-A5A3-7FB3E7167F73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4BDE0DE-79FC-4EBF-BE04-9981A85CF9FE}">
      <dgm:prSet phldrT="[Texte]" custT="1"/>
      <dgm:spPr>
        <a:ln>
          <a:noFill/>
        </a:ln>
      </dgm:spPr>
      <dgm:t>
        <a:bodyPr/>
        <a:lstStyle/>
        <a:p>
          <a:r>
            <a:rPr lang="fr-FR" sz="2400" b="1" dirty="0"/>
            <a:t>1</a:t>
          </a:r>
        </a:p>
      </dgm:t>
    </dgm:pt>
    <dgm:pt modelId="{722493BE-0D18-41C2-ABD5-F96C15123D39}" type="parTrans" cxnId="{B8E191B2-3DA9-48C2-B52C-38FF88C77DE2}">
      <dgm:prSet/>
      <dgm:spPr/>
      <dgm:t>
        <a:bodyPr/>
        <a:lstStyle/>
        <a:p>
          <a:endParaRPr lang="fr-FR"/>
        </a:p>
      </dgm:t>
    </dgm:pt>
    <dgm:pt modelId="{3D29D870-3C9D-413D-BD5D-243CC23329DF}" type="sibTrans" cxnId="{B8E191B2-3DA9-48C2-B52C-38FF88C77DE2}">
      <dgm:prSet/>
      <dgm:spPr/>
      <dgm:t>
        <a:bodyPr/>
        <a:lstStyle/>
        <a:p>
          <a:endParaRPr lang="fr-FR"/>
        </a:p>
      </dgm:t>
    </dgm:pt>
    <dgm:pt modelId="{15C283AE-227D-4F8F-B956-8825DBAF343D}">
      <dgm:prSet phldrT="[Texte]" custT="1"/>
      <dgm:spPr/>
      <dgm:t>
        <a:bodyPr/>
        <a:lstStyle/>
        <a:p>
          <a:r>
            <a:rPr lang="fr-FR" sz="1400" dirty="0"/>
            <a:t>Délibération de </a:t>
          </a:r>
          <a:r>
            <a:rPr lang="fr-FR" sz="1400" b="1" dirty="0"/>
            <a:t>validation du projet </a:t>
          </a:r>
          <a:r>
            <a:rPr lang="fr-FR" sz="1400" dirty="0"/>
            <a:t>et d’apport de </a:t>
          </a:r>
          <a:r>
            <a:rPr lang="fr-FR" sz="1400" b="1" dirty="0"/>
            <a:t>garantie d’emprunt</a:t>
          </a:r>
        </a:p>
      </dgm:t>
    </dgm:pt>
    <dgm:pt modelId="{5A4DDCB6-AB92-4046-99F8-192563E05963}" type="parTrans" cxnId="{4BB9C54F-A895-464D-B62B-6380F842ED5F}">
      <dgm:prSet/>
      <dgm:spPr/>
      <dgm:t>
        <a:bodyPr/>
        <a:lstStyle/>
        <a:p>
          <a:endParaRPr lang="fr-FR"/>
        </a:p>
      </dgm:t>
    </dgm:pt>
    <dgm:pt modelId="{4AFC5B1C-4EB1-461D-BEEB-1D0E2ACA6BDC}" type="sibTrans" cxnId="{4BB9C54F-A895-464D-B62B-6380F842ED5F}">
      <dgm:prSet/>
      <dgm:spPr/>
      <dgm:t>
        <a:bodyPr/>
        <a:lstStyle/>
        <a:p>
          <a:endParaRPr lang="fr-FR"/>
        </a:p>
      </dgm:t>
    </dgm:pt>
    <dgm:pt modelId="{14A437E0-E43B-47C2-8F63-572ACB85E7D0}">
      <dgm:prSet phldrT="[Texte]" custT="1"/>
      <dgm:spPr/>
      <dgm:t>
        <a:bodyPr/>
        <a:lstStyle/>
        <a:p>
          <a:r>
            <a:rPr lang="fr-FR" sz="1400" dirty="0"/>
            <a:t>Validation du </a:t>
          </a:r>
          <a:r>
            <a:rPr lang="fr-FR" sz="1400" b="1" dirty="0"/>
            <a:t>Conseil de Surveillance </a:t>
          </a:r>
          <a:r>
            <a:rPr lang="fr-FR" sz="1400" dirty="0"/>
            <a:t>de SOLIHA BLI</a:t>
          </a:r>
        </a:p>
      </dgm:t>
    </dgm:pt>
    <dgm:pt modelId="{9D10357B-AD59-48C3-BB40-A03EBBC739D6}" type="parTrans" cxnId="{759D9D81-BFA4-41D3-AE49-B0CE31318659}">
      <dgm:prSet/>
      <dgm:spPr/>
      <dgm:t>
        <a:bodyPr/>
        <a:lstStyle/>
        <a:p>
          <a:endParaRPr lang="fr-FR"/>
        </a:p>
      </dgm:t>
    </dgm:pt>
    <dgm:pt modelId="{F67093C4-6F78-4672-9A84-D06BF5339BAE}" type="sibTrans" cxnId="{759D9D81-BFA4-41D3-AE49-B0CE31318659}">
      <dgm:prSet/>
      <dgm:spPr/>
      <dgm:t>
        <a:bodyPr/>
        <a:lstStyle/>
        <a:p>
          <a:endParaRPr lang="fr-FR"/>
        </a:p>
      </dgm:t>
    </dgm:pt>
    <dgm:pt modelId="{7E826119-CF77-47E7-993F-7D6E9E77A52E}">
      <dgm:prSet phldrT="[Texte]"/>
      <dgm:spPr>
        <a:ln>
          <a:noFill/>
        </a:ln>
      </dgm:spPr>
      <dgm:t>
        <a:bodyPr/>
        <a:lstStyle/>
        <a:p>
          <a:r>
            <a:rPr lang="fr-FR" dirty="0"/>
            <a:t>2</a:t>
          </a:r>
        </a:p>
      </dgm:t>
    </dgm:pt>
    <dgm:pt modelId="{31F03AC8-44A9-41FF-BB99-EBD483BF40BF}" type="parTrans" cxnId="{43FB16AB-6116-494E-8325-B50457C12948}">
      <dgm:prSet/>
      <dgm:spPr/>
      <dgm:t>
        <a:bodyPr/>
        <a:lstStyle/>
        <a:p>
          <a:endParaRPr lang="fr-FR"/>
        </a:p>
      </dgm:t>
    </dgm:pt>
    <dgm:pt modelId="{5CF6C6CC-E30A-483C-98F5-8A77BAF87807}" type="sibTrans" cxnId="{43FB16AB-6116-494E-8325-B50457C12948}">
      <dgm:prSet/>
      <dgm:spPr/>
      <dgm:t>
        <a:bodyPr/>
        <a:lstStyle/>
        <a:p>
          <a:endParaRPr lang="fr-FR"/>
        </a:p>
      </dgm:t>
    </dgm:pt>
    <dgm:pt modelId="{BA5412FB-BC20-48D2-94D7-67424E442468}">
      <dgm:prSet phldrT="[Texte]" custT="1"/>
      <dgm:spPr/>
      <dgm:t>
        <a:bodyPr/>
        <a:lstStyle/>
        <a:p>
          <a:r>
            <a:rPr lang="fr-FR" sz="1400" dirty="0"/>
            <a:t>Établir un </a:t>
          </a:r>
          <a:r>
            <a:rPr lang="fr-FR" sz="1400" b="1" dirty="0"/>
            <a:t>compromis de bail </a:t>
          </a:r>
          <a:r>
            <a:rPr lang="fr-FR" sz="1400" dirty="0"/>
            <a:t>ou déterminer le statut foncier</a:t>
          </a:r>
        </a:p>
      </dgm:t>
    </dgm:pt>
    <dgm:pt modelId="{B73478A5-B161-43B6-B00D-B08F027138D4}" type="parTrans" cxnId="{393C711C-E4E9-41A0-AB85-DE727C6140BB}">
      <dgm:prSet/>
      <dgm:spPr/>
      <dgm:t>
        <a:bodyPr/>
        <a:lstStyle/>
        <a:p>
          <a:endParaRPr lang="fr-FR"/>
        </a:p>
      </dgm:t>
    </dgm:pt>
    <dgm:pt modelId="{AC28D5FA-5A6C-4AA0-8293-E50E3D090956}" type="sibTrans" cxnId="{393C711C-E4E9-41A0-AB85-DE727C6140BB}">
      <dgm:prSet/>
      <dgm:spPr/>
      <dgm:t>
        <a:bodyPr/>
        <a:lstStyle/>
        <a:p>
          <a:endParaRPr lang="fr-FR"/>
        </a:p>
      </dgm:t>
    </dgm:pt>
    <dgm:pt modelId="{3A798095-CF19-46A2-8DC6-9E28C338EFA8}">
      <dgm:prSet phldrT="[Texte]" custT="1"/>
      <dgm:spPr/>
      <dgm:t>
        <a:bodyPr/>
        <a:lstStyle/>
        <a:p>
          <a:r>
            <a:rPr lang="fr-FR" sz="1400" dirty="0"/>
            <a:t>Faire les </a:t>
          </a:r>
          <a:r>
            <a:rPr lang="fr-FR" sz="1400" b="1" dirty="0"/>
            <a:t>demandes de subventions</a:t>
          </a:r>
        </a:p>
      </dgm:t>
    </dgm:pt>
    <dgm:pt modelId="{23325E76-95A3-4436-B59B-E088B1010AE8}" type="parTrans" cxnId="{0F42E9BA-7506-4247-B521-6864E50A35F6}">
      <dgm:prSet/>
      <dgm:spPr/>
      <dgm:t>
        <a:bodyPr/>
        <a:lstStyle/>
        <a:p>
          <a:endParaRPr lang="fr-FR"/>
        </a:p>
      </dgm:t>
    </dgm:pt>
    <dgm:pt modelId="{1F459F59-3A00-4505-ADEA-EE0AF60A305C}" type="sibTrans" cxnId="{0F42E9BA-7506-4247-B521-6864E50A35F6}">
      <dgm:prSet/>
      <dgm:spPr/>
      <dgm:t>
        <a:bodyPr/>
        <a:lstStyle/>
        <a:p>
          <a:endParaRPr lang="fr-FR"/>
        </a:p>
      </dgm:t>
    </dgm:pt>
    <dgm:pt modelId="{C700637B-F6B5-4767-B230-9076920DB8DE}">
      <dgm:prSet phldrT="[Texte]"/>
      <dgm:spPr>
        <a:ln>
          <a:noFill/>
        </a:ln>
      </dgm:spPr>
      <dgm:t>
        <a:bodyPr/>
        <a:lstStyle/>
        <a:p>
          <a:r>
            <a:rPr lang="fr-FR" dirty="0"/>
            <a:t>3</a:t>
          </a:r>
        </a:p>
      </dgm:t>
    </dgm:pt>
    <dgm:pt modelId="{2FF8D98A-5C13-4FCA-A9C3-B310A4D761EE}" type="parTrans" cxnId="{E487499D-1393-4FA6-9B60-24B0D261E892}">
      <dgm:prSet/>
      <dgm:spPr/>
      <dgm:t>
        <a:bodyPr/>
        <a:lstStyle/>
        <a:p>
          <a:endParaRPr lang="fr-FR"/>
        </a:p>
      </dgm:t>
    </dgm:pt>
    <dgm:pt modelId="{72AFB914-192D-48BD-B8A4-400422DD541E}" type="sibTrans" cxnId="{E487499D-1393-4FA6-9B60-24B0D261E892}">
      <dgm:prSet/>
      <dgm:spPr/>
      <dgm:t>
        <a:bodyPr/>
        <a:lstStyle/>
        <a:p>
          <a:endParaRPr lang="fr-FR"/>
        </a:p>
      </dgm:t>
    </dgm:pt>
    <dgm:pt modelId="{6BFFA88B-0D35-4E65-9976-CA9123B2CD82}">
      <dgm:prSet phldrT="[Texte]" custT="1"/>
      <dgm:spPr/>
      <dgm:t>
        <a:bodyPr/>
        <a:lstStyle/>
        <a:p>
          <a:r>
            <a:rPr lang="fr-FR" sz="1400" dirty="0"/>
            <a:t>Au regard des consultations d’entreprise:</a:t>
          </a:r>
        </a:p>
      </dgm:t>
    </dgm:pt>
    <dgm:pt modelId="{8862ED2D-2193-4766-A02C-EEF025461E97}" type="parTrans" cxnId="{43ABEBA7-87B4-4F6C-BAF4-569FD751EB5E}">
      <dgm:prSet/>
      <dgm:spPr/>
      <dgm:t>
        <a:bodyPr/>
        <a:lstStyle/>
        <a:p>
          <a:endParaRPr lang="fr-FR"/>
        </a:p>
      </dgm:t>
    </dgm:pt>
    <dgm:pt modelId="{F0DE7B00-1F63-4E24-8939-D3E2BB905E48}" type="sibTrans" cxnId="{43ABEBA7-87B4-4F6C-BAF4-569FD751EB5E}">
      <dgm:prSet/>
      <dgm:spPr/>
      <dgm:t>
        <a:bodyPr/>
        <a:lstStyle/>
        <a:p>
          <a:endParaRPr lang="fr-FR"/>
        </a:p>
      </dgm:t>
    </dgm:pt>
    <dgm:pt modelId="{385CA8FD-F89F-4E2B-8C99-99FDF72ADF59}">
      <dgm:prSet phldrT="[Texte]" custT="1"/>
      <dgm:spPr/>
      <dgm:t>
        <a:bodyPr/>
        <a:lstStyle/>
        <a:p>
          <a:r>
            <a:rPr lang="fr-FR" sz="1400" dirty="0"/>
            <a:t>Solliciter un </a:t>
          </a:r>
          <a:r>
            <a:rPr lang="fr-FR" sz="1400" b="1" dirty="0"/>
            <a:t>prêt</a:t>
          </a:r>
        </a:p>
      </dgm:t>
    </dgm:pt>
    <dgm:pt modelId="{8D807F3C-9D8E-4984-9BC0-DF7E2609114F}" type="parTrans" cxnId="{A2E5F2FC-0183-4909-8AF0-A35681C40054}">
      <dgm:prSet/>
      <dgm:spPr/>
      <dgm:t>
        <a:bodyPr/>
        <a:lstStyle/>
        <a:p>
          <a:endParaRPr lang="fr-FR"/>
        </a:p>
      </dgm:t>
    </dgm:pt>
    <dgm:pt modelId="{128F109C-F3C4-4B50-B77F-5E089F54451A}" type="sibTrans" cxnId="{A2E5F2FC-0183-4909-8AF0-A35681C40054}">
      <dgm:prSet/>
      <dgm:spPr/>
      <dgm:t>
        <a:bodyPr/>
        <a:lstStyle/>
        <a:p>
          <a:endParaRPr lang="fr-FR"/>
        </a:p>
      </dgm:t>
    </dgm:pt>
    <dgm:pt modelId="{5E2917DE-D069-49BD-A07A-DCEE2D003222}">
      <dgm:prSet phldrT="[Texte]" custT="1"/>
      <dgm:spPr/>
      <dgm:t>
        <a:bodyPr/>
        <a:lstStyle/>
        <a:p>
          <a:r>
            <a:rPr lang="fr-FR" sz="1400" dirty="0"/>
            <a:t>Faire les demandes administratives</a:t>
          </a:r>
        </a:p>
      </dgm:t>
    </dgm:pt>
    <dgm:pt modelId="{0A901B6D-E320-4E93-9DB7-02A30D4BF51A}" type="parTrans" cxnId="{34DA6EC3-847E-4D93-B96C-702F94BCB65C}">
      <dgm:prSet/>
      <dgm:spPr/>
      <dgm:t>
        <a:bodyPr/>
        <a:lstStyle/>
        <a:p>
          <a:endParaRPr lang="fr-FR"/>
        </a:p>
      </dgm:t>
    </dgm:pt>
    <dgm:pt modelId="{A0BA7A0F-98E5-40E4-A3BD-0AF5582FF5D5}" type="sibTrans" cxnId="{34DA6EC3-847E-4D93-B96C-702F94BCB65C}">
      <dgm:prSet/>
      <dgm:spPr/>
      <dgm:t>
        <a:bodyPr/>
        <a:lstStyle/>
        <a:p>
          <a:endParaRPr lang="fr-FR"/>
        </a:p>
      </dgm:t>
    </dgm:pt>
    <dgm:pt modelId="{1D6D9323-A6A9-4049-A6D3-28477DF93EB7}">
      <dgm:prSet phldrT="[Texte]" custT="1"/>
      <dgm:spPr/>
      <dgm:t>
        <a:bodyPr/>
        <a:lstStyle/>
        <a:p>
          <a:r>
            <a:rPr lang="fr-FR" sz="1400" dirty="0"/>
            <a:t>Signature du </a:t>
          </a:r>
          <a:r>
            <a:rPr lang="fr-FR" sz="1400" b="1" dirty="0"/>
            <a:t>bail à réhabilitation</a:t>
          </a:r>
        </a:p>
      </dgm:t>
    </dgm:pt>
    <dgm:pt modelId="{2130C858-270A-488F-961C-9C467B5FC786}" type="parTrans" cxnId="{DB6D5FDA-EDF2-4C54-960C-52849B0930FE}">
      <dgm:prSet/>
      <dgm:spPr/>
      <dgm:t>
        <a:bodyPr/>
        <a:lstStyle/>
        <a:p>
          <a:endParaRPr lang="fr-FR"/>
        </a:p>
      </dgm:t>
    </dgm:pt>
    <dgm:pt modelId="{6F9075B4-641B-4B90-9336-5D85222A079D}" type="sibTrans" cxnId="{DB6D5FDA-EDF2-4C54-960C-52849B0930FE}">
      <dgm:prSet/>
      <dgm:spPr/>
      <dgm:t>
        <a:bodyPr/>
        <a:lstStyle/>
        <a:p>
          <a:endParaRPr lang="fr-FR"/>
        </a:p>
      </dgm:t>
    </dgm:pt>
    <dgm:pt modelId="{D8E5B800-D18A-443B-814C-A452BDB62414}">
      <dgm:prSet phldrT="[Texte]" custT="1"/>
      <dgm:spPr/>
      <dgm:t>
        <a:bodyPr/>
        <a:lstStyle/>
        <a:p>
          <a:r>
            <a:rPr lang="fr-FR" sz="1400" dirty="0"/>
            <a:t>Établissement du contrat de prêt</a:t>
          </a:r>
        </a:p>
      </dgm:t>
    </dgm:pt>
    <dgm:pt modelId="{35C7B04E-43C9-4741-A305-99C966DF4F8B}" type="parTrans" cxnId="{1E171E77-FCE1-4906-B4DD-EA6388899153}">
      <dgm:prSet/>
      <dgm:spPr/>
      <dgm:t>
        <a:bodyPr/>
        <a:lstStyle/>
        <a:p>
          <a:endParaRPr lang="fr-FR"/>
        </a:p>
      </dgm:t>
    </dgm:pt>
    <dgm:pt modelId="{0216F2D2-D8FA-4E09-A209-6C7BDB02038A}" type="sibTrans" cxnId="{1E171E77-FCE1-4906-B4DD-EA6388899153}">
      <dgm:prSet/>
      <dgm:spPr/>
      <dgm:t>
        <a:bodyPr/>
        <a:lstStyle/>
        <a:p>
          <a:endParaRPr lang="fr-FR"/>
        </a:p>
      </dgm:t>
    </dgm:pt>
    <dgm:pt modelId="{EB1E3F4B-1970-4DD5-A785-055E640D6CA5}">
      <dgm:prSet phldrT="[Texte]" custT="1"/>
      <dgm:spPr/>
      <dgm:t>
        <a:bodyPr/>
        <a:lstStyle/>
        <a:p>
          <a:r>
            <a:rPr lang="fr-FR" sz="1400" dirty="0"/>
            <a:t>Faire valider les garanties de prêt</a:t>
          </a:r>
        </a:p>
      </dgm:t>
    </dgm:pt>
    <dgm:pt modelId="{546303F7-8705-4E61-9E18-869A6BE9740B}" type="parTrans" cxnId="{95A9679B-546F-4822-BA16-B45D86576FD7}">
      <dgm:prSet/>
      <dgm:spPr/>
      <dgm:t>
        <a:bodyPr/>
        <a:lstStyle/>
        <a:p>
          <a:endParaRPr lang="fr-FR"/>
        </a:p>
      </dgm:t>
    </dgm:pt>
    <dgm:pt modelId="{3F487182-3F0B-4A13-B1A1-0E54C07B9A4A}" type="sibTrans" cxnId="{95A9679B-546F-4822-BA16-B45D86576FD7}">
      <dgm:prSet/>
      <dgm:spPr/>
      <dgm:t>
        <a:bodyPr/>
        <a:lstStyle/>
        <a:p>
          <a:endParaRPr lang="fr-FR"/>
        </a:p>
      </dgm:t>
    </dgm:pt>
    <dgm:pt modelId="{7CAFAF84-0B53-4A32-B480-237744D500C2}">
      <dgm:prSet phldrT="[Texte]" custT="1"/>
      <dgm:spPr/>
      <dgm:t>
        <a:bodyPr/>
        <a:lstStyle/>
        <a:p>
          <a:r>
            <a:rPr lang="fr-FR" sz="1400" dirty="0"/>
            <a:t>Obtention du prêt et démarrage des travaux</a:t>
          </a:r>
        </a:p>
      </dgm:t>
    </dgm:pt>
    <dgm:pt modelId="{2EC4F8C1-4936-4A2B-BCD8-84091488C1CF}" type="parTrans" cxnId="{DD613D87-6173-492B-8E78-ACDE142A92D5}">
      <dgm:prSet/>
      <dgm:spPr/>
      <dgm:t>
        <a:bodyPr/>
        <a:lstStyle/>
        <a:p>
          <a:endParaRPr lang="fr-FR"/>
        </a:p>
      </dgm:t>
    </dgm:pt>
    <dgm:pt modelId="{24CBD245-04D7-4ADD-8ED3-0A2E8C1DD386}" type="sibTrans" cxnId="{DD613D87-6173-492B-8E78-ACDE142A92D5}">
      <dgm:prSet/>
      <dgm:spPr/>
      <dgm:t>
        <a:bodyPr/>
        <a:lstStyle/>
        <a:p>
          <a:endParaRPr lang="fr-FR"/>
        </a:p>
      </dgm:t>
    </dgm:pt>
    <dgm:pt modelId="{327917AA-D6DF-47C2-821B-73536F6E265E}">
      <dgm:prSet custT="1"/>
      <dgm:spPr>
        <a:solidFill>
          <a:srgbClr val="517C99"/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4</a:t>
          </a:r>
          <a:endParaRPr lang="fr-FR" sz="2400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956C8D0-D0E6-4FC3-9136-32C4D8AE5864}" type="parTrans" cxnId="{30680046-EB67-44E3-A415-EB49515B6F0F}">
      <dgm:prSet/>
      <dgm:spPr/>
      <dgm:t>
        <a:bodyPr/>
        <a:lstStyle/>
        <a:p>
          <a:endParaRPr lang="fr-FR"/>
        </a:p>
      </dgm:t>
    </dgm:pt>
    <dgm:pt modelId="{5C421993-88D1-492B-ACF8-75B61108F74D}" type="sibTrans" cxnId="{30680046-EB67-44E3-A415-EB49515B6F0F}">
      <dgm:prSet/>
      <dgm:spPr/>
      <dgm:t>
        <a:bodyPr/>
        <a:lstStyle/>
        <a:p>
          <a:endParaRPr lang="fr-FR"/>
        </a:p>
      </dgm:t>
    </dgm:pt>
    <dgm:pt modelId="{70F12E81-2A20-465D-AF0B-60A1846C90C0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7500176"/>
              <a:satOff val="-11253"/>
              <a:lumOff val="-1830"/>
              <a:alphaOff val="0"/>
            </a:srgbClr>
          </a:solidFill>
          <a:prstDash val="solid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>
              <a:solidFill>
                <a:srgbClr val="00618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Gérer les règlements des entreprises</a:t>
          </a:r>
          <a:endParaRPr lang="fr-FR" sz="1400" kern="1200" dirty="0">
            <a:solidFill>
              <a:srgbClr val="00618A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B5E931C8-DF26-4F2F-91EF-2055BDF1F1A3}" type="parTrans" cxnId="{A0226BD6-4EF2-40F7-B163-001DD8BF0187}">
      <dgm:prSet/>
      <dgm:spPr/>
      <dgm:t>
        <a:bodyPr/>
        <a:lstStyle/>
        <a:p>
          <a:endParaRPr lang="fr-FR"/>
        </a:p>
      </dgm:t>
    </dgm:pt>
    <dgm:pt modelId="{5A360656-7CC9-4BFA-9668-292481E9A43C}" type="sibTrans" cxnId="{A0226BD6-4EF2-40F7-B163-001DD8BF0187}">
      <dgm:prSet/>
      <dgm:spPr/>
      <dgm:t>
        <a:bodyPr/>
        <a:lstStyle/>
        <a:p>
          <a:endParaRPr lang="fr-FR"/>
        </a:p>
      </dgm:t>
    </dgm:pt>
    <dgm:pt modelId="{A46CB590-A55E-4A36-9158-3F2BB6DF727F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7500176"/>
              <a:satOff val="-11253"/>
              <a:lumOff val="-1830"/>
              <a:alphaOff val="0"/>
            </a:srgbClr>
          </a:solidFill>
          <a:prstDash val="solid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solidFill>
                <a:srgbClr val="00618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Réceptionner le chantier</a:t>
          </a:r>
        </a:p>
      </dgm:t>
    </dgm:pt>
    <dgm:pt modelId="{2A3723F3-9966-46CA-93FA-830AD4914CD7}" type="parTrans" cxnId="{623F0F5B-920F-453C-9D21-5E3AB5392F0D}">
      <dgm:prSet/>
      <dgm:spPr/>
      <dgm:t>
        <a:bodyPr/>
        <a:lstStyle/>
        <a:p>
          <a:endParaRPr lang="fr-FR"/>
        </a:p>
      </dgm:t>
    </dgm:pt>
    <dgm:pt modelId="{BFE4DA37-5829-4AFD-922E-BE3E15175E15}" type="sibTrans" cxnId="{623F0F5B-920F-453C-9D21-5E3AB5392F0D}">
      <dgm:prSet/>
      <dgm:spPr/>
      <dgm:t>
        <a:bodyPr/>
        <a:lstStyle/>
        <a:p>
          <a:endParaRPr lang="fr-FR"/>
        </a:p>
      </dgm:t>
    </dgm:pt>
    <dgm:pt modelId="{5CFAEBDE-2B53-4DC4-BAF2-B9463AAE9481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7500176"/>
              <a:satOff val="-11253"/>
              <a:lumOff val="-1830"/>
              <a:alphaOff val="0"/>
            </a:srgbClr>
          </a:solidFill>
          <a:prstDash val="solid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solidFill>
                <a:srgbClr val="00618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Demander le soldes des aides</a:t>
          </a:r>
        </a:p>
      </dgm:t>
    </dgm:pt>
    <dgm:pt modelId="{8C3690E0-8EE5-4A32-8268-3E4DD0BE2718}" type="parTrans" cxnId="{C6AA082D-10E3-4A87-89A2-41C874484722}">
      <dgm:prSet/>
      <dgm:spPr/>
      <dgm:t>
        <a:bodyPr/>
        <a:lstStyle/>
        <a:p>
          <a:endParaRPr lang="fr-FR"/>
        </a:p>
      </dgm:t>
    </dgm:pt>
    <dgm:pt modelId="{6AF7336B-3601-43E7-8A7C-A8A3D3E422D0}" type="sibTrans" cxnId="{C6AA082D-10E3-4A87-89A2-41C874484722}">
      <dgm:prSet/>
      <dgm:spPr/>
      <dgm:t>
        <a:bodyPr/>
        <a:lstStyle/>
        <a:p>
          <a:endParaRPr lang="fr-FR"/>
        </a:p>
      </dgm:t>
    </dgm:pt>
    <dgm:pt modelId="{AEEA686B-81C0-4DF1-884F-31B03E883C5E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7500176"/>
              <a:satOff val="-11253"/>
              <a:lumOff val="-1830"/>
              <a:alphaOff val="0"/>
            </a:srgbClr>
          </a:solidFill>
          <a:prstDash val="solid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solidFill>
                <a:srgbClr val="00618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Gérer la mise en location</a:t>
          </a:r>
        </a:p>
      </dgm:t>
    </dgm:pt>
    <dgm:pt modelId="{DD8A39C7-3919-4747-9604-F2CC7A839443}" type="parTrans" cxnId="{0DF05646-F1F5-4FCC-811B-D60A1BCFCF32}">
      <dgm:prSet/>
      <dgm:spPr/>
      <dgm:t>
        <a:bodyPr/>
        <a:lstStyle/>
        <a:p>
          <a:endParaRPr lang="fr-FR"/>
        </a:p>
      </dgm:t>
    </dgm:pt>
    <dgm:pt modelId="{26373642-DBFE-4045-8F85-FAE619602E6B}" type="sibTrans" cxnId="{0DF05646-F1F5-4FCC-811B-D60A1BCFCF32}">
      <dgm:prSet/>
      <dgm:spPr/>
      <dgm:t>
        <a:bodyPr/>
        <a:lstStyle/>
        <a:p>
          <a:endParaRPr lang="fr-FR"/>
        </a:p>
      </dgm:t>
    </dgm:pt>
    <dgm:pt modelId="{B645423D-16A3-41D5-B3B8-ECDD66916F5D}" type="pres">
      <dgm:prSet presAssocID="{260A92E2-3530-4C81-A5A3-7FB3E7167F73}" presName="linearFlow" presStyleCnt="0">
        <dgm:presLayoutVars>
          <dgm:dir/>
          <dgm:animLvl val="lvl"/>
          <dgm:resizeHandles val="exact"/>
        </dgm:presLayoutVars>
      </dgm:prSet>
      <dgm:spPr/>
    </dgm:pt>
    <dgm:pt modelId="{7CF7D3B5-9CE8-4605-A4DC-1ADD08F477C2}" type="pres">
      <dgm:prSet presAssocID="{94BDE0DE-79FC-4EBF-BE04-9981A85CF9FE}" presName="composite" presStyleCnt="0"/>
      <dgm:spPr/>
    </dgm:pt>
    <dgm:pt modelId="{111221D6-FF1D-405F-BA77-BDD45BACD6A5}" type="pres">
      <dgm:prSet presAssocID="{94BDE0DE-79FC-4EBF-BE04-9981A85CF9FE}" presName="parentText" presStyleLbl="alignNode1" presStyleIdx="0" presStyleCnt="4" custScaleY="99866" custLinFactNeighborX="0" custLinFactNeighborY="-752">
        <dgm:presLayoutVars>
          <dgm:chMax val="1"/>
          <dgm:bulletEnabled val="1"/>
        </dgm:presLayoutVars>
      </dgm:prSet>
      <dgm:spPr/>
    </dgm:pt>
    <dgm:pt modelId="{0389199F-8F76-4635-84C6-03D2E1529CF2}" type="pres">
      <dgm:prSet presAssocID="{94BDE0DE-79FC-4EBF-BE04-9981A85CF9FE}" presName="descendantText" presStyleLbl="alignAcc1" presStyleIdx="0" presStyleCnt="4">
        <dgm:presLayoutVars>
          <dgm:bulletEnabled val="1"/>
        </dgm:presLayoutVars>
      </dgm:prSet>
      <dgm:spPr/>
    </dgm:pt>
    <dgm:pt modelId="{7F81B40A-5C93-420C-BE0D-27D42E1DDFAB}" type="pres">
      <dgm:prSet presAssocID="{3D29D870-3C9D-413D-BD5D-243CC23329DF}" presName="sp" presStyleCnt="0"/>
      <dgm:spPr/>
    </dgm:pt>
    <dgm:pt modelId="{18188D54-5247-4D0E-8C3C-99CCF62AFDFC}" type="pres">
      <dgm:prSet presAssocID="{7E826119-CF77-47E7-993F-7D6E9E77A52E}" presName="composite" presStyleCnt="0"/>
      <dgm:spPr/>
    </dgm:pt>
    <dgm:pt modelId="{567331E1-4B93-430D-9F5E-8E7D341DB0E7}" type="pres">
      <dgm:prSet presAssocID="{7E826119-CF77-47E7-993F-7D6E9E77A52E}" presName="parentText" presStyleLbl="alignNode1" presStyleIdx="1" presStyleCnt="4" custScaleY="117347">
        <dgm:presLayoutVars>
          <dgm:chMax val="1"/>
          <dgm:bulletEnabled val="1"/>
        </dgm:presLayoutVars>
      </dgm:prSet>
      <dgm:spPr/>
    </dgm:pt>
    <dgm:pt modelId="{49FE4A34-03C2-48EB-84F0-269F954A1436}" type="pres">
      <dgm:prSet presAssocID="{7E826119-CF77-47E7-993F-7D6E9E77A52E}" presName="descendantText" presStyleLbl="alignAcc1" presStyleIdx="1" presStyleCnt="4" custScaleY="122458" custLinFactNeighborX="0" custLinFactNeighborY="0">
        <dgm:presLayoutVars>
          <dgm:bulletEnabled val="1"/>
        </dgm:presLayoutVars>
      </dgm:prSet>
      <dgm:spPr/>
    </dgm:pt>
    <dgm:pt modelId="{A2CBDDEF-0373-4AB4-BEAE-61498CAFD78B}" type="pres">
      <dgm:prSet presAssocID="{5CF6C6CC-E30A-483C-98F5-8A77BAF87807}" presName="sp" presStyleCnt="0"/>
      <dgm:spPr/>
    </dgm:pt>
    <dgm:pt modelId="{85466954-5451-44D9-8BDA-912CE6420E38}" type="pres">
      <dgm:prSet presAssocID="{C700637B-F6B5-4767-B230-9076920DB8DE}" presName="composite" presStyleCnt="0"/>
      <dgm:spPr/>
    </dgm:pt>
    <dgm:pt modelId="{1DB0CE96-D043-4C3C-B51A-9488956BFBA7}" type="pres">
      <dgm:prSet presAssocID="{C700637B-F6B5-4767-B230-9076920DB8DE}" presName="parentText" presStyleLbl="alignNode1" presStyleIdx="2" presStyleCnt="4" custScaleY="133145">
        <dgm:presLayoutVars>
          <dgm:chMax val="1"/>
          <dgm:bulletEnabled val="1"/>
        </dgm:presLayoutVars>
      </dgm:prSet>
      <dgm:spPr/>
    </dgm:pt>
    <dgm:pt modelId="{B74D7560-E287-45BD-9EDB-62738B93F52C}" type="pres">
      <dgm:prSet presAssocID="{C700637B-F6B5-4767-B230-9076920DB8DE}" presName="descendantText" presStyleLbl="alignAcc1" presStyleIdx="2" presStyleCnt="4" custScaleY="149050" custLinFactNeighborX="377" custLinFactNeighborY="1234">
        <dgm:presLayoutVars>
          <dgm:bulletEnabled val="1"/>
        </dgm:presLayoutVars>
      </dgm:prSet>
      <dgm:spPr/>
    </dgm:pt>
    <dgm:pt modelId="{B8F0F110-3016-465D-82B5-29CB2E3FC0AD}" type="pres">
      <dgm:prSet presAssocID="{72AFB914-192D-48BD-B8A4-400422DD541E}" presName="sp" presStyleCnt="0"/>
      <dgm:spPr/>
    </dgm:pt>
    <dgm:pt modelId="{274A63FC-5FD5-478E-B76C-94D9CC2A7729}" type="pres">
      <dgm:prSet presAssocID="{327917AA-D6DF-47C2-821B-73536F6E265E}" presName="composite" presStyleCnt="0"/>
      <dgm:spPr/>
    </dgm:pt>
    <dgm:pt modelId="{A1489408-4A85-4286-A2BA-C0C4A5998F06}" type="pres">
      <dgm:prSet presAssocID="{327917AA-D6DF-47C2-821B-73536F6E265E}" presName="parentText" presStyleLbl="alignNode1" presStyleIdx="3" presStyleCnt="4" custScaleY="117706">
        <dgm:presLayoutVars>
          <dgm:chMax val="1"/>
          <dgm:bulletEnabled val="1"/>
        </dgm:presLayoutVars>
      </dgm:prSet>
      <dgm:spPr>
        <a:xfrm rot="5400000">
          <a:off x="-189401" y="4005571"/>
          <a:ext cx="1262679" cy="883875"/>
        </a:xfrm>
        <a:prstGeom prst="chevron">
          <a:avLst/>
        </a:prstGeom>
      </dgm:spPr>
    </dgm:pt>
    <dgm:pt modelId="{BF5D150A-6218-4BE2-9F1E-76677B02D272}" type="pres">
      <dgm:prSet presAssocID="{327917AA-D6DF-47C2-821B-73536F6E265E}" presName="descendantText" presStyleLbl="alignAcc1" presStyleIdx="3" presStyleCnt="4" custScaleY="123128">
        <dgm:presLayoutVars>
          <dgm:bulletEnabled val="1"/>
        </dgm:presLayoutVars>
      </dgm:prSet>
      <dgm:spPr>
        <a:xfrm rot="5400000">
          <a:off x="4489266" y="210778"/>
          <a:ext cx="820741" cy="8031524"/>
        </a:xfrm>
        <a:prstGeom prst="round2SameRect">
          <a:avLst/>
        </a:prstGeom>
      </dgm:spPr>
    </dgm:pt>
  </dgm:ptLst>
  <dgm:cxnLst>
    <dgm:cxn modelId="{A297BD18-FB30-4E61-927D-2F72ECFC2789}" type="presOf" srcId="{3A798095-CF19-46A2-8DC6-9E28C338EFA8}" destId="{49FE4A34-03C2-48EB-84F0-269F954A1436}" srcOrd="0" destOrd="1" presId="urn:microsoft.com/office/officeart/2005/8/layout/chevron2"/>
    <dgm:cxn modelId="{393C711C-E4E9-41A0-AB85-DE727C6140BB}" srcId="{7E826119-CF77-47E7-993F-7D6E9E77A52E}" destId="{BA5412FB-BC20-48D2-94D7-67424E442468}" srcOrd="0" destOrd="0" parTransId="{B73478A5-B161-43B6-B00D-B08F027138D4}" sibTransId="{AC28D5FA-5A6C-4AA0-8293-E50E3D090956}"/>
    <dgm:cxn modelId="{C6AA082D-10E3-4A87-89A2-41C874484722}" srcId="{327917AA-D6DF-47C2-821B-73536F6E265E}" destId="{5CFAEBDE-2B53-4DC4-BAF2-B9463AAE9481}" srcOrd="2" destOrd="0" parTransId="{8C3690E0-8EE5-4A32-8268-3E4DD0BE2718}" sibTransId="{6AF7336B-3601-43E7-8A7C-A8A3D3E422D0}"/>
    <dgm:cxn modelId="{623F0F5B-920F-453C-9D21-5E3AB5392F0D}" srcId="{327917AA-D6DF-47C2-821B-73536F6E265E}" destId="{A46CB590-A55E-4A36-9158-3F2BB6DF727F}" srcOrd="1" destOrd="0" parTransId="{2A3723F3-9966-46CA-93FA-830AD4914CD7}" sibTransId="{BFE4DA37-5829-4AFD-922E-BE3E15175E15}"/>
    <dgm:cxn modelId="{B88C975D-8EFB-400A-A19F-623BDCB5BC94}" type="presOf" srcId="{7E826119-CF77-47E7-993F-7D6E9E77A52E}" destId="{567331E1-4B93-430D-9F5E-8E7D341DB0E7}" srcOrd="0" destOrd="0" presId="urn:microsoft.com/office/officeart/2005/8/layout/chevron2"/>
    <dgm:cxn modelId="{30680046-EB67-44E3-A415-EB49515B6F0F}" srcId="{260A92E2-3530-4C81-A5A3-7FB3E7167F73}" destId="{327917AA-D6DF-47C2-821B-73536F6E265E}" srcOrd="3" destOrd="0" parTransId="{A956C8D0-D0E6-4FC3-9136-32C4D8AE5864}" sibTransId="{5C421993-88D1-492B-ACF8-75B61108F74D}"/>
    <dgm:cxn modelId="{80A06846-23B5-475F-AEE2-5E7DB71EFA82}" type="presOf" srcId="{C700637B-F6B5-4767-B230-9076920DB8DE}" destId="{1DB0CE96-D043-4C3C-B51A-9488956BFBA7}" srcOrd="0" destOrd="0" presId="urn:microsoft.com/office/officeart/2005/8/layout/chevron2"/>
    <dgm:cxn modelId="{0DF05646-F1F5-4FCC-811B-D60A1BCFCF32}" srcId="{327917AA-D6DF-47C2-821B-73536F6E265E}" destId="{AEEA686B-81C0-4DF1-884F-31B03E883C5E}" srcOrd="3" destOrd="0" parTransId="{DD8A39C7-3919-4747-9604-F2CC7A839443}" sibTransId="{26373642-DBFE-4045-8F85-FAE619602E6B}"/>
    <dgm:cxn modelId="{884C4267-48D2-4B6F-8EEC-CD39CE440893}" type="presOf" srcId="{70F12E81-2A20-465D-AF0B-60A1846C90C0}" destId="{BF5D150A-6218-4BE2-9F1E-76677B02D272}" srcOrd="0" destOrd="0" presId="urn:microsoft.com/office/officeart/2005/8/layout/chevron2"/>
    <dgm:cxn modelId="{DDE1436C-DCC4-4FD4-A91C-69B502450338}" type="presOf" srcId="{385CA8FD-F89F-4E2B-8C99-99FDF72ADF59}" destId="{49FE4A34-03C2-48EB-84F0-269F954A1436}" srcOrd="0" destOrd="2" presId="urn:microsoft.com/office/officeart/2005/8/layout/chevron2"/>
    <dgm:cxn modelId="{E801334E-7C3E-4A35-8A1C-BDCE49BBE47F}" type="presOf" srcId="{14A437E0-E43B-47C2-8F63-572ACB85E7D0}" destId="{0389199F-8F76-4635-84C6-03D2E1529CF2}" srcOrd="0" destOrd="1" presId="urn:microsoft.com/office/officeart/2005/8/layout/chevron2"/>
    <dgm:cxn modelId="{4BB9C54F-A895-464D-B62B-6380F842ED5F}" srcId="{94BDE0DE-79FC-4EBF-BE04-9981A85CF9FE}" destId="{15C283AE-227D-4F8F-B956-8825DBAF343D}" srcOrd="0" destOrd="0" parTransId="{5A4DDCB6-AB92-4046-99F8-192563E05963}" sibTransId="{4AFC5B1C-4EB1-461D-BEEB-1D0E2ACA6BDC}"/>
    <dgm:cxn modelId="{41589150-CEDA-44E4-8538-DC2D4F4E1146}" type="presOf" srcId="{5CFAEBDE-2B53-4DC4-BAF2-B9463AAE9481}" destId="{BF5D150A-6218-4BE2-9F1E-76677B02D272}" srcOrd="0" destOrd="2" presId="urn:microsoft.com/office/officeart/2005/8/layout/chevron2"/>
    <dgm:cxn modelId="{1E171E77-FCE1-4906-B4DD-EA6388899153}" srcId="{C700637B-F6B5-4767-B230-9076920DB8DE}" destId="{D8E5B800-D18A-443B-814C-A452BDB62414}" srcOrd="2" destOrd="0" parTransId="{35C7B04E-43C9-4741-A305-99C966DF4F8B}" sibTransId="{0216F2D2-D8FA-4E09-A209-6C7BDB02038A}"/>
    <dgm:cxn modelId="{CA5E237B-AECC-4F02-A9A2-E52E78700558}" type="presOf" srcId="{AEEA686B-81C0-4DF1-884F-31B03E883C5E}" destId="{BF5D150A-6218-4BE2-9F1E-76677B02D272}" srcOrd="0" destOrd="3" presId="urn:microsoft.com/office/officeart/2005/8/layout/chevron2"/>
    <dgm:cxn modelId="{759D9D81-BFA4-41D3-AE49-B0CE31318659}" srcId="{94BDE0DE-79FC-4EBF-BE04-9981A85CF9FE}" destId="{14A437E0-E43B-47C2-8F63-572ACB85E7D0}" srcOrd="1" destOrd="0" parTransId="{9D10357B-AD59-48C3-BB40-A03EBBC739D6}" sibTransId="{F67093C4-6F78-4672-9A84-D06BF5339BAE}"/>
    <dgm:cxn modelId="{85C05C83-06F7-4CB0-9E53-DADEF9FBD5F6}" type="presOf" srcId="{6BFFA88B-0D35-4E65-9976-CA9123B2CD82}" destId="{B74D7560-E287-45BD-9EDB-62738B93F52C}" srcOrd="0" destOrd="0" presId="urn:microsoft.com/office/officeart/2005/8/layout/chevron2"/>
    <dgm:cxn modelId="{DD613D87-6173-492B-8E78-ACDE142A92D5}" srcId="{C700637B-F6B5-4767-B230-9076920DB8DE}" destId="{7CAFAF84-0B53-4A32-B480-237744D500C2}" srcOrd="4" destOrd="0" parTransId="{2EC4F8C1-4936-4A2B-BCD8-84091488C1CF}" sibTransId="{24CBD245-04D7-4ADD-8ED3-0A2E8C1DD386}"/>
    <dgm:cxn modelId="{39AEED8C-8897-4606-96F8-63F3896B7B05}" type="presOf" srcId="{A46CB590-A55E-4A36-9158-3F2BB6DF727F}" destId="{BF5D150A-6218-4BE2-9F1E-76677B02D272}" srcOrd="0" destOrd="1" presId="urn:microsoft.com/office/officeart/2005/8/layout/chevron2"/>
    <dgm:cxn modelId="{90129892-CD6B-485D-B05E-8FBE05BC546D}" type="presOf" srcId="{260A92E2-3530-4C81-A5A3-7FB3E7167F73}" destId="{B645423D-16A3-41D5-B3B8-ECDD66916F5D}" srcOrd="0" destOrd="0" presId="urn:microsoft.com/office/officeart/2005/8/layout/chevron2"/>
    <dgm:cxn modelId="{2F53D49A-8E88-4A65-9AF0-2DC952745359}" type="presOf" srcId="{5E2917DE-D069-49BD-A07A-DCEE2D003222}" destId="{49FE4A34-03C2-48EB-84F0-269F954A1436}" srcOrd="0" destOrd="3" presId="urn:microsoft.com/office/officeart/2005/8/layout/chevron2"/>
    <dgm:cxn modelId="{95A9679B-546F-4822-BA16-B45D86576FD7}" srcId="{C700637B-F6B5-4767-B230-9076920DB8DE}" destId="{EB1E3F4B-1970-4DD5-A785-055E640D6CA5}" srcOrd="3" destOrd="0" parTransId="{546303F7-8705-4E61-9E18-869A6BE9740B}" sibTransId="{3F487182-3F0B-4A13-B1A1-0E54C07B9A4A}"/>
    <dgm:cxn modelId="{E487499D-1393-4FA6-9B60-24B0D261E892}" srcId="{260A92E2-3530-4C81-A5A3-7FB3E7167F73}" destId="{C700637B-F6B5-4767-B230-9076920DB8DE}" srcOrd="2" destOrd="0" parTransId="{2FF8D98A-5C13-4FCA-A9C3-B310A4D761EE}" sibTransId="{72AFB914-192D-48BD-B8A4-400422DD541E}"/>
    <dgm:cxn modelId="{C95FFC9F-B679-4CDD-A902-86989A3E86C0}" type="presOf" srcId="{94BDE0DE-79FC-4EBF-BE04-9981A85CF9FE}" destId="{111221D6-FF1D-405F-BA77-BDD45BACD6A5}" srcOrd="0" destOrd="0" presId="urn:microsoft.com/office/officeart/2005/8/layout/chevron2"/>
    <dgm:cxn modelId="{43ABEBA7-87B4-4F6C-BAF4-569FD751EB5E}" srcId="{C700637B-F6B5-4767-B230-9076920DB8DE}" destId="{6BFFA88B-0D35-4E65-9976-CA9123B2CD82}" srcOrd="0" destOrd="0" parTransId="{8862ED2D-2193-4766-A02C-EEF025461E97}" sibTransId="{F0DE7B00-1F63-4E24-8939-D3E2BB905E48}"/>
    <dgm:cxn modelId="{9BC221AA-27B5-492A-9E58-E4B4137E1870}" type="presOf" srcId="{D8E5B800-D18A-443B-814C-A452BDB62414}" destId="{B74D7560-E287-45BD-9EDB-62738B93F52C}" srcOrd="0" destOrd="2" presId="urn:microsoft.com/office/officeart/2005/8/layout/chevron2"/>
    <dgm:cxn modelId="{43FB16AB-6116-494E-8325-B50457C12948}" srcId="{260A92E2-3530-4C81-A5A3-7FB3E7167F73}" destId="{7E826119-CF77-47E7-993F-7D6E9E77A52E}" srcOrd="1" destOrd="0" parTransId="{31F03AC8-44A9-41FF-BB99-EBD483BF40BF}" sibTransId="{5CF6C6CC-E30A-483C-98F5-8A77BAF87807}"/>
    <dgm:cxn modelId="{B8E191B2-3DA9-48C2-B52C-38FF88C77DE2}" srcId="{260A92E2-3530-4C81-A5A3-7FB3E7167F73}" destId="{94BDE0DE-79FC-4EBF-BE04-9981A85CF9FE}" srcOrd="0" destOrd="0" parTransId="{722493BE-0D18-41C2-ABD5-F96C15123D39}" sibTransId="{3D29D870-3C9D-413D-BD5D-243CC23329DF}"/>
    <dgm:cxn modelId="{ACDFE3B5-CD99-4D69-A7B9-2359FBB144A3}" type="presOf" srcId="{BA5412FB-BC20-48D2-94D7-67424E442468}" destId="{49FE4A34-03C2-48EB-84F0-269F954A1436}" srcOrd="0" destOrd="0" presId="urn:microsoft.com/office/officeart/2005/8/layout/chevron2"/>
    <dgm:cxn modelId="{0F42E9BA-7506-4247-B521-6864E50A35F6}" srcId="{7E826119-CF77-47E7-993F-7D6E9E77A52E}" destId="{3A798095-CF19-46A2-8DC6-9E28C338EFA8}" srcOrd="1" destOrd="0" parTransId="{23325E76-95A3-4436-B59B-E088B1010AE8}" sibTransId="{1F459F59-3A00-4505-ADEA-EE0AF60A305C}"/>
    <dgm:cxn modelId="{FE3D0FBE-AD37-43FB-917D-035EBD7499D7}" type="presOf" srcId="{EB1E3F4B-1970-4DD5-A785-055E640D6CA5}" destId="{B74D7560-E287-45BD-9EDB-62738B93F52C}" srcOrd="0" destOrd="3" presId="urn:microsoft.com/office/officeart/2005/8/layout/chevron2"/>
    <dgm:cxn modelId="{C2AA7CBE-DB4E-4EF7-A1F1-4D7F4AE23BA7}" type="presOf" srcId="{15C283AE-227D-4F8F-B956-8825DBAF343D}" destId="{0389199F-8F76-4635-84C6-03D2E1529CF2}" srcOrd="0" destOrd="0" presId="urn:microsoft.com/office/officeart/2005/8/layout/chevron2"/>
    <dgm:cxn modelId="{34DA6EC3-847E-4D93-B96C-702F94BCB65C}" srcId="{7E826119-CF77-47E7-993F-7D6E9E77A52E}" destId="{5E2917DE-D069-49BD-A07A-DCEE2D003222}" srcOrd="3" destOrd="0" parTransId="{0A901B6D-E320-4E93-9DB7-02A30D4BF51A}" sibTransId="{A0BA7A0F-98E5-40E4-A3BD-0AF5582FF5D5}"/>
    <dgm:cxn modelId="{A0226BD6-4EF2-40F7-B163-001DD8BF0187}" srcId="{327917AA-D6DF-47C2-821B-73536F6E265E}" destId="{70F12E81-2A20-465D-AF0B-60A1846C90C0}" srcOrd="0" destOrd="0" parTransId="{B5E931C8-DF26-4F2F-91EF-2055BDF1F1A3}" sibTransId="{5A360656-7CC9-4BFA-9668-292481E9A43C}"/>
    <dgm:cxn modelId="{DB6D5FDA-EDF2-4C54-960C-52849B0930FE}" srcId="{C700637B-F6B5-4767-B230-9076920DB8DE}" destId="{1D6D9323-A6A9-4049-A6D3-28477DF93EB7}" srcOrd="1" destOrd="0" parTransId="{2130C858-270A-488F-961C-9C467B5FC786}" sibTransId="{6F9075B4-641B-4B90-9336-5D85222A079D}"/>
    <dgm:cxn modelId="{E7EE40F4-8B74-4D2A-969C-734C3B19F748}" type="presOf" srcId="{1D6D9323-A6A9-4049-A6D3-28477DF93EB7}" destId="{B74D7560-E287-45BD-9EDB-62738B93F52C}" srcOrd="0" destOrd="1" presId="urn:microsoft.com/office/officeart/2005/8/layout/chevron2"/>
    <dgm:cxn modelId="{69AADCF6-FB25-4240-92DD-6E6CED946907}" type="presOf" srcId="{327917AA-D6DF-47C2-821B-73536F6E265E}" destId="{A1489408-4A85-4286-A2BA-C0C4A5998F06}" srcOrd="0" destOrd="0" presId="urn:microsoft.com/office/officeart/2005/8/layout/chevron2"/>
    <dgm:cxn modelId="{A2E5F2FC-0183-4909-8AF0-A35681C40054}" srcId="{7E826119-CF77-47E7-993F-7D6E9E77A52E}" destId="{385CA8FD-F89F-4E2B-8C99-99FDF72ADF59}" srcOrd="2" destOrd="0" parTransId="{8D807F3C-9D8E-4984-9BC0-DF7E2609114F}" sibTransId="{128F109C-F3C4-4B50-B77F-5E089F54451A}"/>
    <dgm:cxn modelId="{C346EAFE-15FB-4BFA-AD2C-56289878FEE6}" type="presOf" srcId="{7CAFAF84-0B53-4A32-B480-237744D500C2}" destId="{B74D7560-E287-45BD-9EDB-62738B93F52C}" srcOrd="0" destOrd="4" presId="urn:microsoft.com/office/officeart/2005/8/layout/chevron2"/>
    <dgm:cxn modelId="{FCBF0B5E-576A-4B50-A036-CEA2353D02DE}" type="presParOf" srcId="{B645423D-16A3-41D5-B3B8-ECDD66916F5D}" destId="{7CF7D3B5-9CE8-4605-A4DC-1ADD08F477C2}" srcOrd="0" destOrd="0" presId="urn:microsoft.com/office/officeart/2005/8/layout/chevron2"/>
    <dgm:cxn modelId="{13DA2145-3D19-4162-9C88-761F1B446711}" type="presParOf" srcId="{7CF7D3B5-9CE8-4605-A4DC-1ADD08F477C2}" destId="{111221D6-FF1D-405F-BA77-BDD45BACD6A5}" srcOrd="0" destOrd="0" presId="urn:microsoft.com/office/officeart/2005/8/layout/chevron2"/>
    <dgm:cxn modelId="{87BB8993-0E34-49BB-AB13-1B52225505ED}" type="presParOf" srcId="{7CF7D3B5-9CE8-4605-A4DC-1ADD08F477C2}" destId="{0389199F-8F76-4635-84C6-03D2E1529CF2}" srcOrd="1" destOrd="0" presId="urn:microsoft.com/office/officeart/2005/8/layout/chevron2"/>
    <dgm:cxn modelId="{93708FC1-39B4-4FFD-B04A-0595D8B84FAF}" type="presParOf" srcId="{B645423D-16A3-41D5-B3B8-ECDD66916F5D}" destId="{7F81B40A-5C93-420C-BE0D-27D42E1DDFAB}" srcOrd="1" destOrd="0" presId="urn:microsoft.com/office/officeart/2005/8/layout/chevron2"/>
    <dgm:cxn modelId="{BAB6B2F7-CC92-4D2A-B4BC-A98E6E02FC40}" type="presParOf" srcId="{B645423D-16A3-41D5-B3B8-ECDD66916F5D}" destId="{18188D54-5247-4D0E-8C3C-99CCF62AFDFC}" srcOrd="2" destOrd="0" presId="urn:microsoft.com/office/officeart/2005/8/layout/chevron2"/>
    <dgm:cxn modelId="{D1C335DE-00DC-46D7-BD95-2175989CE665}" type="presParOf" srcId="{18188D54-5247-4D0E-8C3C-99CCF62AFDFC}" destId="{567331E1-4B93-430D-9F5E-8E7D341DB0E7}" srcOrd="0" destOrd="0" presId="urn:microsoft.com/office/officeart/2005/8/layout/chevron2"/>
    <dgm:cxn modelId="{69348F96-85B9-4FA7-82C6-7A72A68E6E20}" type="presParOf" srcId="{18188D54-5247-4D0E-8C3C-99CCF62AFDFC}" destId="{49FE4A34-03C2-48EB-84F0-269F954A1436}" srcOrd="1" destOrd="0" presId="urn:microsoft.com/office/officeart/2005/8/layout/chevron2"/>
    <dgm:cxn modelId="{C9C5DD19-C5BF-4406-99B3-6F03A7204C97}" type="presParOf" srcId="{B645423D-16A3-41D5-B3B8-ECDD66916F5D}" destId="{A2CBDDEF-0373-4AB4-BEAE-61498CAFD78B}" srcOrd="3" destOrd="0" presId="urn:microsoft.com/office/officeart/2005/8/layout/chevron2"/>
    <dgm:cxn modelId="{A7D77F03-25EA-4414-8B7A-E5EEA878EE43}" type="presParOf" srcId="{B645423D-16A3-41D5-B3B8-ECDD66916F5D}" destId="{85466954-5451-44D9-8BDA-912CE6420E38}" srcOrd="4" destOrd="0" presId="urn:microsoft.com/office/officeart/2005/8/layout/chevron2"/>
    <dgm:cxn modelId="{2DE0472B-F193-499C-BF1F-EF8B32CDB89E}" type="presParOf" srcId="{85466954-5451-44D9-8BDA-912CE6420E38}" destId="{1DB0CE96-D043-4C3C-B51A-9488956BFBA7}" srcOrd="0" destOrd="0" presId="urn:microsoft.com/office/officeart/2005/8/layout/chevron2"/>
    <dgm:cxn modelId="{83B8175C-0023-4220-922A-4A7A51AEB9E4}" type="presParOf" srcId="{85466954-5451-44D9-8BDA-912CE6420E38}" destId="{B74D7560-E287-45BD-9EDB-62738B93F52C}" srcOrd="1" destOrd="0" presId="urn:microsoft.com/office/officeart/2005/8/layout/chevron2"/>
    <dgm:cxn modelId="{281AB0AD-9581-46C4-8A7C-E93C6CBBD4F9}" type="presParOf" srcId="{B645423D-16A3-41D5-B3B8-ECDD66916F5D}" destId="{B8F0F110-3016-465D-82B5-29CB2E3FC0AD}" srcOrd="5" destOrd="0" presId="urn:microsoft.com/office/officeart/2005/8/layout/chevron2"/>
    <dgm:cxn modelId="{1C0214FB-1904-4B00-A305-8A51F439A4E2}" type="presParOf" srcId="{B645423D-16A3-41D5-B3B8-ECDD66916F5D}" destId="{274A63FC-5FD5-478E-B76C-94D9CC2A7729}" srcOrd="6" destOrd="0" presId="urn:microsoft.com/office/officeart/2005/8/layout/chevron2"/>
    <dgm:cxn modelId="{C4EE21A8-9477-4A68-B8DA-E9D5C0632C4C}" type="presParOf" srcId="{274A63FC-5FD5-478E-B76C-94D9CC2A7729}" destId="{A1489408-4A85-4286-A2BA-C0C4A5998F06}" srcOrd="0" destOrd="0" presId="urn:microsoft.com/office/officeart/2005/8/layout/chevron2"/>
    <dgm:cxn modelId="{B65A36FB-9F8F-495C-BEEE-96350C131100}" type="presParOf" srcId="{274A63FC-5FD5-478E-B76C-94D9CC2A7729}" destId="{BF5D150A-6218-4BE2-9F1E-76677B02D2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221D6-FF1D-405F-BA77-BDD45BACD6A5}">
      <dsp:nvSpPr>
        <dsp:cNvPr id="0" name=""/>
        <dsp:cNvSpPr/>
      </dsp:nvSpPr>
      <dsp:spPr>
        <a:xfrm rot="5400000">
          <a:off x="-193597" y="218420"/>
          <a:ext cx="1298791" cy="9115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1</a:t>
          </a:r>
        </a:p>
      </dsp:txBody>
      <dsp:txXfrm rot="-5400000">
        <a:off x="2" y="480620"/>
        <a:ext cx="911595" cy="387196"/>
      </dsp:txXfrm>
    </dsp:sp>
    <dsp:sp modelId="{0389199F-8F76-4635-84C6-03D2E1529CF2}">
      <dsp:nvSpPr>
        <dsp:cNvPr id="0" name=""/>
        <dsp:cNvSpPr/>
      </dsp:nvSpPr>
      <dsp:spPr>
        <a:xfrm rot="5400000">
          <a:off x="2726314" y="-1781598"/>
          <a:ext cx="845347" cy="4476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Délibération de </a:t>
          </a:r>
          <a:r>
            <a:rPr lang="fr-FR" sz="1400" b="1" kern="1200" dirty="0"/>
            <a:t>validation du projet </a:t>
          </a:r>
          <a:r>
            <a:rPr lang="fr-FR" sz="1400" kern="1200" dirty="0"/>
            <a:t>et d’apport de </a:t>
          </a:r>
          <a:r>
            <a:rPr lang="fr-FR" sz="1400" b="1" kern="1200" dirty="0"/>
            <a:t>garantie d’emprunt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Validation du </a:t>
          </a:r>
          <a:r>
            <a:rPr lang="fr-FR" sz="1400" b="1" kern="1200" dirty="0"/>
            <a:t>Conseil de Surveillance </a:t>
          </a:r>
          <a:r>
            <a:rPr lang="fr-FR" sz="1400" kern="1200" dirty="0"/>
            <a:t>de SOLIHA BLI</a:t>
          </a:r>
        </a:p>
      </dsp:txBody>
      <dsp:txXfrm rot="-5400000">
        <a:off x="910984" y="74998"/>
        <a:ext cx="4434741" cy="762815"/>
      </dsp:txXfrm>
    </dsp:sp>
    <dsp:sp modelId="{567331E1-4B93-430D-9F5E-8E7D341DB0E7}">
      <dsp:nvSpPr>
        <dsp:cNvPr id="0" name=""/>
        <dsp:cNvSpPr/>
      </dsp:nvSpPr>
      <dsp:spPr>
        <a:xfrm rot="5400000">
          <a:off x="-308905" y="1521706"/>
          <a:ext cx="1528185" cy="910373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2</a:t>
          </a:r>
        </a:p>
      </dsp:txBody>
      <dsp:txXfrm rot="-5400000">
        <a:off x="2" y="1667987"/>
        <a:ext cx="910373" cy="617812"/>
      </dsp:txXfrm>
    </dsp:sp>
    <dsp:sp modelId="{49FE4A34-03C2-48EB-84F0-269F954A1436}">
      <dsp:nvSpPr>
        <dsp:cNvPr id="0" name=""/>
        <dsp:cNvSpPr/>
      </dsp:nvSpPr>
      <dsp:spPr>
        <a:xfrm rot="5400000">
          <a:off x="3086120" y="-945113"/>
          <a:ext cx="1037332" cy="53888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Établir un </a:t>
          </a:r>
          <a:r>
            <a:rPr lang="fr-FR" sz="1400" b="1" kern="1200" dirty="0"/>
            <a:t>compromis de bail </a:t>
          </a:r>
          <a:r>
            <a:rPr lang="fr-FR" sz="1400" kern="1200" dirty="0"/>
            <a:t>ou déterminer le statut foncier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Faire les </a:t>
          </a:r>
          <a:r>
            <a:rPr lang="fr-FR" sz="1400" b="1" kern="1200" dirty="0"/>
            <a:t>demandes de subventions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Solliciter un </a:t>
          </a:r>
          <a:r>
            <a:rPr lang="fr-FR" sz="1400" b="1" kern="1200" dirty="0"/>
            <a:t>prêt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Faire les demandes administratives</a:t>
          </a:r>
        </a:p>
      </dsp:txBody>
      <dsp:txXfrm rot="-5400000">
        <a:off x="910373" y="1281272"/>
        <a:ext cx="5338188" cy="936056"/>
      </dsp:txXfrm>
    </dsp:sp>
    <dsp:sp modelId="{1DB0CE96-D043-4C3C-B51A-9488956BFBA7}">
      <dsp:nvSpPr>
        <dsp:cNvPr id="0" name=""/>
        <dsp:cNvSpPr/>
      </dsp:nvSpPr>
      <dsp:spPr>
        <a:xfrm rot="5400000">
          <a:off x="-411772" y="3032165"/>
          <a:ext cx="1733919" cy="910373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3</a:t>
          </a:r>
        </a:p>
      </dsp:txBody>
      <dsp:txXfrm rot="-5400000">
        <a:off x="2" y="3075579"/>
        <a:ext cx="910373" cy="823546"/>
      </dsp:txXfrm>
    </dsp:sp>
    <dsp:sp modelId="{B74D7560-E287-45BD-9EDB-62738B93F52C}">
      <dsp:nvSpPr>
        <dsp:cNvPr id="0" name=""/>
        <dsp:cNvSpPr/>
      </dsp:nvSpPr>
      <dsp:spPr>
        <a:xfrm rot="5400000">
          <a:off x="2973491" y="575799"/>
          <a:ext cx="1262590" cy="53888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Au regard des consultations d’entreprise: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Signature du </a:t>
          </a:r>
          <a:r>
            <a:rPr lang="fr-FR" sz="1400" b="1" kern="1200" dirty="0"/>
            <a:t>bail à réhabilitation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Établissement du contrat de prêt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Faire valider les garanties de prêt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Obtention du prêt et démarrage des travaux</a:t>
          </a:r>
        </a:p>
      </dsp:txBody>
      <dsp:txXfrm rot="-5400000">
        <a:off x="910374" y="2700552"/>
        <a:ext cx="5327191" cy="1139320"/>
      </dsp:txXfrm>
    </dsp:sp>
    <dsp:sp modelId="{A1489408-4A85-4286-A2BA-C0C4A5998F06}">
      <dsp:nvSpPr>
        <dsp:cNvPr id="0" name=""/>
        <dsp:cNvSpPr/>
      </dsp:nvSpPr>
      <dsp:spPr>
        <a:xfrm rot="5400000">
          <a:off x="-311243" y="4544962"/>
          <a:ext cx="1532860" cy="910373"/>
        </a:xfrm>
        <a:prstGeom prst="chevron">
          <a:avLst/>
        </a:prstGeom>
        <a:solidFill>
          <a:srgbClr val="517C9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4</a:t>
          </a:r>
          <a:endParaRPr lang="fr-FR" sz="2400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4688906"/>
        <a:ext cx="910373" cy="622487"/>
      </dsp:txXfrm>
    </dsp:sp>
    <dsp:sp modelId="{BF5D150A-6218-4BE2-9F1E-76677B02D272}">
      <dsp:nvSpPr>
        <dsp:cNvPr id="0" name=""/>
        <dsp:cNvSpPr/>
      </dsp:nvSpPr>
      <dsp:spPr>
        <a:xfrm rot="5400000">
          <a:off x="3083283" y="2078142"/>
          <a:ext cx="1043007" cy="5388826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7500176"/>
              <a:satOff val="-11253"/>
              <a:lumOff val="-183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>
              <a:solidFill>
                <a:srgbClr val="00618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Gérer les règlements des entreprises</a:t>
          </a:r>
          <a:endParaRPr lang="fr-FR" sz="1400" kern="1200" dirty="0">
            <a:solidFill>
              <a:srgbClr val="00618A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solidFill>
                <a:srgbClr val="00618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Réceptionner le chantier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solidFill>
                <a:srgbClr val="00618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Demander le soldes des aides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solidFill>
                <a:srgbClr val="00618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Gérer la mise en location</a:t>
          </a:r>
        </a:p>
      </dsp:txBody>
      <dsp:txXfrm rot="-5400000">
        <a:off x="910374" y="4301967"/>
        <a:ext cx="5337911" cy="941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2651FC1-8DCD-4489-99B4-BC6C6FC249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1E3858-859A-4104-898E-94E4AA356F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33438-C042-484B-AAF3-DE14CBC5314C}" type="datetime1">
              <a:rPr lang="fr-FR" smtClean="0"/>
              <a:t>09/06/2023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F2AA28-9D94-4F33-B603-E4B82175E2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7845647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5867402"/>
            <a:ext cx="5486400" cy="48005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84291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76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60C06-9F5A-41F7-8608-1401087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9386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iifres Clés Soli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B04CBE-A707-2044-B2E2-9788A9147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27" y="-1600200"/>
            <a:ext cx="4501373" cy="44831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B7A557D-20CC-474C-812E-9BBD7C2F9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31903" y="4004195"/>
            <a:ext cx="4526081" cy="4507708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C342044B-0230-374E-963B-1AA6A56645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609600"/>
            <a:ext cx="6934200" cy="1068310"/>
          </a:xfrm>
          <a:prstGeom prst="rect">
            <a:avLst/>
          </a:prstGeom>
        </p:spPr>
        <p:txBody>
          <a:bodyPr/>
          <a:lstStyle>
            <a:lvl1pPr>
              <a:defRPr lang="fr-FR" sz="2800" b="1" dirty="0">
                <a:solidFill>
                  <a:srgbClr val="00618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Titre 2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71478B8-7B49-564F-A658-913EB576A6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28926" y="2500390"/>
            <a:ext cx="2814874" cy="923787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lang="fr-FR" sz="6000" b="1" dirty="0">
                <a:solidFill>
                  <a:srgbClr val="EE6F5E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64F9E246-E75A-824D-95D1-C7AB55F268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83040" y="2500390"/>
            <a:ext cx="2542160" cy="923787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lang="fr-FR" sz="6000" b="1" dirty="0">
                <a:solidFill>
                  <a:srgbClr val="EE6F5E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28" name="Espace réservé du texte 24">
            <a:extLst>
              <a:ext uri="{FF2B5EF4-FFF2-40B4-BE49-F238E27FC236}">
                <a16:creationId xmlns:a16="http://schemas.microsoft.com/office/drawing/2014/main" id="{15EE3435-9EA2-D643-B401-7A897143D8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09426" y="2505213"/>
            <a:ext cx="2814874" cy="918964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lang="fr-FR" sz="6000" b="1" dirty="0">
                <a:solidFill>
                  <a:srgbClr val="EE6F5E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65C2032D-0747-E94B-B4F1-DA7672B05B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799" y="3433824"/>
            <a:ext cx="3581401" cy="1068311"/>
          </a:xfrm>
          <a:prstGeom prst="rect">
            <a:avLst/>
          </a:prstGeom>
        </p:spPr>
        <p:txBody>
          <a:bodyPr/>
          <a:lstStyle>
            <a:lvl1pPr algn="ctr">
              <a:defRPr lang="fr-FR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endParaRPr lang="fr-FR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54DC9BB-4E4B-A64D-A1D3-11D32B9F92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45662" y="3437263"/>
            <a:ext cx="3581401" cy="1068311"/>
          </a:xfrm>
          <a:prstGeom prst="rect">
            <a:avLst/>
          </a:prstGeom>
        </p:spPr>
        <p:txBody>
          <a:bodyPr/>
          <a:lstStyle>
            <a:lvl1pPr algn="ctr">
              <a:defRPr lang="fr-FR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endParaRPr lang="fr-FR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5011F7CA-D0A6-6D41-A285-7750D6B6EA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00999" y="3433824"/>
            <a:ext cx="3581401" cy="1068311"/>
          </a:xfrm>
          <a:prstGeom prst="rect">
            <a:avLst/>
          </a:prstGeom>
        </p:spPr>
        <p:txBody>
          <a:bodyPr/>
          <a:lstStyle>
            <a:lvl1pPr algn="ctr">
              <a:defRPr lang="fr-FR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A0F0D94-855E-014B-8640-8E74319E7E3E}"/>
              </a:ext>
            </a:extLst>
          </p:cNvPr>
          <p:cNvSpPr txBox="1"/>
          <p:nvPr userDrawn="1"/>
        </p:nvSpPr>
        <p:spPr>
          <a:xfrm>
            <a:off x="8077204" y="63390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70566CC-A042-C747-B439-95114852A0B3}" type="slidenum">
              <a:rPr lang="fr-FR" sz="1200" smtClean="0">
                <a:solidFill>
                  <a:srgbClr val="000000"/>
                </a:solidFill>
              </a:rPr>
              <a:pPr algn="l"/>
              <a:t>‹N°›</a:t>
            </a:fld>
            <a:endParaRPr lang="fr-FR" sz="1200" dirty="0">
              <a:solidFill>
                <a:srgbClr val="00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5410200"/>
            <a:ext cx="2097031" cy="9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1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e avec 3 col Soliha">
    <p:bg>
      <p:bgPr>
        <a:solidFill>
          <a:srgbClr val="006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2D5B1411-7B61-9E4F-A5F5-C885803E6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" t="31072" r="542" b="31075"/>
          <a:stretch/>
        </p:blipFill>
        <p:spPr>
          <a:xfrm>
            <a:off x="458043" y="-152399"/>
            <a:ext cx="11505357" cy="70294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r="65835" b="21111"/>
          <a:stretch/>
        </p:blipFill>
        <p:spPr>
          <a:xfrm>
            <a:off x="43543" y="381000"/>
            <a:ext cx="2743200" cy="274360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A0F0D94-855E-014B-8640-8E74319E7E3E}"/>
              </a:ext>
            </a:extLst>
          </p:cNvPr>
          <p:cNvSpPr txBox="1"/>
          <p:nvPr userDrawn="1"/>
        </p:nvSpPr>
        <p:spPr>
          <a:xfrm>
            <a:off x="8077204" y="63390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70566CC-A042-C747-B439-95114852A0B3}" type="slidenum">
              <a:rPr lang="fr-FR" sz="1200" smtClean="0">
                <a:solidFill>
                  <a:srgbClr val="000000"/>
                </a:solidFill>
              </a:rPr>
              <a:pPr algn="l"/>
              <a:t>‹N°›</a:t>
            </a:fld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15" name="Titre 11">
            <a:extLst>
              <a:ext uri="{FF2B5EF4-FFF2-40B4-BE49-F238E27FC236}">
                <a16:creationId xmlns:a16="http://schemas.microsoft.com/office/drawing/2014/main" id="{2961FB72-4D6D-EA44-A0AA-D36E369B91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43" y="2667000"/>
            <a:ext cx="7424057" cy="183393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citation</a:t>
            </a:r>
          </a:p>
        </p:txBody>
      </p:sp>
      <p:sp>
        <p:nvSpPr>
          <p:cNvPr id="16" name="Titre 11">
            <a:extLst>
              <a:ext uri="{FF2B5EF4-FFF2-40B4-BE49-F238E27FC236}">
                <a16:creationId xmlns:a16="http://schemas.microsoft.com/office/drawing/2014/main" id="{2961FB72-4D6D-EA44-A0AA-D36E369B913F}"/>
              </a:ext>
            </a:extLst>
          </p:cNvPr>
          <p:cNvSpPr txBox="1">
            <a:spLocks/>
          </p:cNvSpPr>
          <p:nvPr userDrawn="1"/>
        </p:nvSpPr>
        <p:spPr>
          <a:xfrm>
            <a:off x="2318657" y="4809711"/>
            <a:ext cx="7434943" cy="981489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fr-FR" b="0" kern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247110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e avec 3 col Soliha">
    <p:bg>
      <p:bgPr>
        <a:solidFill>
          <a:srgbClr val="A2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2D5B1411-7B61-9E4F-A5F5-C885803E6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" t="31072" r="542" b="31075"/>
          <a:stretch/>
        </p:blipFill>
        <p:spPr>
          <a:xfrm>
            <a:off x="458043" y="-152399"/>
            <a:ext cx="11505357" cy="70294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r="65835" b="21111"/>
          <a:stretch/>
        </p:blipFill>
        <p:spPr>
          <a:xfrm>
            <a:off x="43543" y="381000"/>
            <a:ext cx="2743200" cy="274360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A0F0D94-855E-014B-8640-8E74319E7E3E}"/>
              </a:ext>
            </a:extLst>
          </p:cNvPr>
          <p:cNvSpPr txBox="1"/>
          <p:nvPr userDrawn="1"/>
        </p:nvSpPr>
        <p:spPr>
          <a:xfrm>
            <a:off x="8077204" y="63390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70566CC-A042-C747-B439-95114852A0B3}" type="slidenum">
              <a:rPr lang="fr-FR" sz="1200" smtClean="0">
                <a:solidFill>
                  <a:srgbClr val="000000"/>
                </a:solidFill>
              </a:rPr>
              <a:pPr algn="l"/>
              <a:t>‹N°›</a:t>
            </a:fld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15" name="Titre 11">
            <a:extLst>
              <a:ext uri="{FF2B5EF4-FFF2-40B4-BE49-F238E27FC236}">
                <a16:creationId xmlns:a16="http://schemas.microsoft.com/office/drawing/2014/main" id="{2961FB72-4D6D-EA44-A0AA-D36E369B91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43" y="2667000"/>
            <a:ext cx="7424057" cy="183393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citation</a:t>
            </a:r>
          </a:p>
        </p:txBody>
      </p:sp>
      <p:sp>
        <p:nvSpPr>
          <p:cNvPr id="16" name="Titre 11">
            <a:extLst>
              <a:ext uri="{FF2B5EF4-FFF2-40B4-BE49-F238E27FC236}">
                <a16:creationId xmlns:a16="http://schemas.microsoft.com/office/drawing/2014/main" id="{2961FB72-4D6D-EA44-A0AA-D36E369B913F}"/>
              </a:ext>
            </a:extLst>
          </p:cNvPr>
          <p:cNvSpPr txBox="1">
            <a:spLocks/>
          </p:cNvSpPr>
          <p:nvPr userDrawn="1"/>
        </p:nvSpPr>
        <p:spPr>
          <a:xfrm>
            <a:off x="2318657" y="4809711"/>
            <a:ext cx="7434943" cy="981489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fr-FR" b="0" kern="0" dirty="0">
                <a:solidFill>
                  <a:schemeClr val="tx1"/>
                </a:solidFill>
              </a:rPr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636937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Fin_Soliha">
    <p:bg>
      <p:bgPr>
        <a:solidFill>
          <a:srgbClr val="006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79BD77A-575D-2046-BF1C-54D63B2C0A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97" y="-3633002"/>
            <a:ext cx="8750605" cy="141240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D0473BB-9CC9-FB4C-AC88-3E9FBDEEB1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2813050"/>
            <a:ext cx="42164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9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sans photo 2 Soliha">
    <p:bg>
      <p:bgPr>
        <a:solidFill>
          <a:srgbClr val="006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1F72A24-4871-F744-AA0A-11BB31DB0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4267200"/>
            <a:ext cx="8809319" cy="13487400"/>
          </a:xfrm>
          <a:prstGeom prst="rect">
            <a:avLst/>
          </a:prstGeom>
        </p:spPr>
      </p:pic>
      <p:sp>
        <p:nvSpPr>
          <p:cNvPr id="9" name="Holder 2">
            <a:extLst>
              <a:ext uri="{FF2B5EF4-FFF2-40B4-BE49-F238E27FC236}">
                <a16:creationId xmlns:a16="http://schemas.microsoft.com/office/drawing/2014/main" id="{54CA8F74-3B22-5445-8BDD-F00A7E7A6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132" y="1628102"/>
            <a:ext cx="807032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DF15BD45-E95D-C44A-8139-B9B02734A0F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751387" y="4419600"/>
            <a:ext cx="808781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Sous-titre</a:t>
            </a:r>
            <a:endParaRPr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5A7C34B-4D72-43DB-8501-0BD382BEF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57" y="5334000"/>
            <a:ext cx="2286000" cy="6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7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photo Soli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EDFD48D-A9F5-2608-A750-EF36B3847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8166"/>
            <a:ext cx="10294403" cy="6866165"/>
          </a:xfrm>
          <a:prstGeom prst="rect">
            <a:avLst/>
          </a:prstGeom>
        </p:spPr>
      </p:pic>
      <p:sp>
        <p:nvSpPr>
          <p:cNvPr id="21" name="Holder 2">
            <a:extLst>
              <a:ext uri="{FF2B5EF4-FFF2-40B4-BE49-F238E27FC236}">
                <a16:creationId xmlns:a16="http://schemas.microsoft.com/office/drawing/2014/main" id="{9A4C6427-2CA1-8A44-96DB-222EDC45F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132" y="1628102"/>
            <a:ext cx="807032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2" name="Holder 3">
            <a:extLst>
              <a:ext uri="{FF2B5EF4-FFF2-40B4-BE49-F238E27FC236}">
                <a16:creationId xmlns:a16="http://schemas.microsoft.com/office/drawing/2014/main" id="{1FD03A06-9028-BE4E-9FCB-30EA666E1EFC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751387" y="3927157"/>
            <a:ext cx="808781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Sous-titre</a:t>
            </a:r>
            <a:endParaRPr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E527CAF-EA39-6348-92B3-A5BDDD255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57" y="5334000"/>
            <a:ext cx="2286000" cy="66789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A05FC5A-C4CC-C54D-B053-B0E668A6F6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712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Sans Photo 1 Soliha">
    <p:bg>
      <p:bgPr>
        <a:solidFill>
          <a:srgbClr val="2593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1F72A24-4871-F744-AA0A-11BB31DB0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4267200"/>
            <a:ext cx="8809319" cy="13487400"/>
          </a:xfrm>
          <a:prstGeom prst="rect">
            <a:avLst/>
          </a:prstGeom>
        </p:spPr>
      </p:pic>
      <p:sp>
        <p:nvSpPr>
          <p:cNvPr id="9" name="Holder 2">
            <a:extLst>
              <a:ext uri="{FF2B5EF4-FFF2-40B4-BE49-F238E27FC236}">
                <a16:creationId xmlns:a16="http://schemas.microsoft.com/office/drawing/2014/main" id="{54CA8F74-3B22-5445-8BDD-F00A7E7A6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132" y="1628102"/>
            <a:ext cx="807032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E6D56F0A-06F0-AA48-BECA-184D9FEB4C63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751387" y="4419600"/>
            <a:ext cx="808781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Sous-titre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5279850"/>
            <a:ext cx="3009600" cy="11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4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uverture Sans Photo 1 Soliha">
    <p:bg>
      <p:bgPr>
        <a:solidFill>
          <a:srgbClr val="E896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1F72A24-4871-F744-AA0A-11BB31DB0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4267200"/>
            <a:ext cx="8809319" cy="13487400"/>
          </a:xfrm>
          <a:prstGeom prst="rect">
            <a:avLst/>
          </a:prstGeom>
        </p:spPr>
      </p:pic>
      <p:sp>
        <p:nvSpPr>
          <p:cNvPr id="9" name="Holder 2">
            <a:extLst>
              <a:ext uri="{FF2B5EF4-FFF2-40B4-BE49-F238E27FC236}">
                <a16:creationId xmlns:a16="http://schemas.microsoft.com/office/drawing/2014/main" id="{54CA8F74-3B22-5445-8BDD-F00A7E7A6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132" y="1628102"/>
            <a:ext cx="807032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E6D56F0A-06F0-AA48-BECA-184D9FEB4C63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751387" y="4419600"/>
            <a:ext cx="808781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Sous-titre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5266412"/>
            <a:ext cx="3009600" cy="113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8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uverture Sans Photo 1 Soliha">
    <p:bg>
      <p:bgPr>
        <a:solidFill>
          <a:srgbClr val="8549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1F72A24-4871-F744-AA0A-11BB31DB0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4267200"/>
            <a:ext cx="8809319" cy="13487400"/>
          </a:xfrm>
          <a:prstGeom prst="rect">
            <a:avLst/>
          </a:prstGeom>
        </p:spPr>
      </p:pic>
      <p:sp>
        <p:nvSpPr>
          <p:cNvPr id="9" name="Holder 2">
            <a:extLst>
              <a:ext uri="{FF2B5EF4-FFF2-40B4-BE49-F238E27FC236}">
                <a16:creationId xmlns:a16="http://schemas.microsoft.com/office/drawing/2014/main" id="{54CA8F74-3B22-5445-8BDD-F00A7E7A6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132" y="1628102"/>
            <a:ext cx="807032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E6D56F0A-06F0-AA48-BECA-184D9FEB4C63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751387" y="4419600"/>
            <a:ext cx="808781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Sous-titre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726" y="5319702"/>
            <a:ext cx="3009600" cy="108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4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ommaire 1 Solih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CE0B826-9544-434C-8C1C-882337C37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" y="3797900"/>
            <a:ext cx="5029200" cy="50069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72DACA-947A-E34F-912E-34E7ED10FE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10400" y="-1767064"/>
            <a:ext cx="4800600" cy="4771549"/>
          </a:xfrm>
          <a:prstGeom prst="rect">
            <a:avLst/>
          </a:prstGeom>
        </p:spPr>
      </p:pic>
      <p:sp>
        <p:nvSpPr>
          <p:cNvPr id="13" name="Titre 11">
            <a:extLst>
              <a:ext uri="{FF2B5EF4-FFF2-40B4-BE49-F238E27FC236}">
                <a16:creationId xmlns:a16="http://schemas.microsoft.com/office/drawing/2014/main" id="{76CFA22C-2ABB-8C47-867B-CABD277D4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618711"/>
            <a:ext cx="6861313" cy="596348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0F0D94-855E-014B-8640-8E74319E7E3E}"/>
              </a:ext>
            </a:extLst>
          </p:cNvPr>
          <p:cNvSpPr txBox="1"/>
          <p:nvPr userDrawn="1"/>
        </p:nvSpPr>
        <p:spPr>
          <a:xfrm>
            <a:off x="11506200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70566CC-A042-C747-B439-95114852A0B3}" type="slidenum">
              <a:rPr lang="fr-FR" sz="1200" smtClean="0">
                <a:solidFill>
                  <a:srgbClr val="000000"/>
                </a:solidFill>
              </a:rPr>
              <a:pPr algn="l"/>
              <a:t>‹N°›</a:t>
            </a:fld>
            <a:endParaRPr lang="fr-FR" sz="1200" dirty="0">
              <a:solidFill>
                <a:srgbClr val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684349"/>
            <a:ext cx="1905000" cy="8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6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Soli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1D8659-08EC-1149-98B9-80A1ED84D65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6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9CDB6E53-1C6D-FB42-A893-A1ABB5D0E0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D704D2-7C9A-4FC2-B5F4-47B86003BF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507" y="457200"/>
            <a:ext cx="3765796" cy="1371600"/>
          </a:xfrm>
          <a:prstGeom prst="rect">
            <a:avLst/>
          </a:prstGeom>
        </p:spPr>
        <p:txBody>
          <a:bodyPr/>
          <a:lstStyle>
            <a:lvl1pPr>
              <a:buNone/>
              <a:defRPr sz="6000" b="1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900"/>
            </a:lvl2pPr>
            <a:lvl3pPr>
              <a:buClr>
                <a:schemeClr val="bg1"/>
              </a:buClr>
              <a:buFont typeface="Calibri" panose="020F0502020204030204" pitchFamily="34" charset="0"/>
              <a:buChar char="→"/>
              <a:defRPr sz="1600"/>
            </a:lvl3pPr>
          </a:lstStyle>
          <a:p>
            <a:pPr lvl="0"/>
            <a:r>
              <a:rPr lang="fr-FR" dirty="0"/>
              <a:t>Titre 3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1691F43-8B1E-4860-82EB-F35585D9C2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507" y="1838739"/>
            <a:ext cx="4419600" cy="1504122"/>
          </a:xfrm>
          <a:prstGeom prst="rect">
            <a:avLst/>
          </a:prstGeom>
        </p:spPr>
        <p:txBody>
          <a:bodyPr/>
          <a:lstStyle>
            <a:lvl1pPr>
              <a:buNone/>
              <a:defRPr sz="3500" b="1">
                <a:solidFill>
                  <a:schemeClr val="bg1"/>
                </a:solidFill>
              </a:defRPr>
            </a:lvl1pPr>
            <a:lvl2pPr>
              <a:buNone/>
              <a:defRPr sz="2900"/>
            </a:lvl2pPr>
            <a:lvl3pPr>
              <a:buClr>
                <a:schemeClr val="bg1"/>
              </a:buClr>
              <a:buFont typeface="Calibri" panose="020F0502020204030204" pitchFamily="34" charset="0"/>
              <a:buChar char="→"/>
              <a:defRPr sz="1600"/>
            </a:lvl3pPr>
          </a:lstStyle>
          <a:p>
            <a:pPr lvl="0"/>
            <a:r>
              <a:rPr lang="fr-FR" dirty="0"/>
              <a:t>Titre 1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75A7179B-D1A5-44FC-81A6-53F1600F02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58" y="3352800"/>
            <a:ext cx="4573542" cy="228599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Calibri" panose="020F0502020204030204" pitchFamily="34" charset="0"/>
              <a:buNone/>
              <a:tabLst>
                <a:tab pos="306388" algn="l"/>
              </a:tabLst>
              <a:defRPr sz="1800">
                <a:solidFill>
                  <a:srgbClr val="000000"/>
                </a:solidFill>
              </a:defRPr>
            </a:lvl1pPr>
            <a:lvl2pPr>
              <a:buNone/>
              <a:defRPr sz="2900"/>
            </a:lvl2pPr>
            <a:lvl3pPr>
              <a:buClr>
                <a:schemeClr val="bg1"/>
              </a:buClr>
              <a:buFont typeface="Calibri" panose="020F0502020204030204" pitchFamily="34" charset="0"/>
              <a:buChar char="→"/>
              <a:defRPr sz="1600"/>
            </a:lvl3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0F0D94-855E-014B-8640-8E74319E7E3E}"/>
              </a:ext>
            </a:extLst>
          </p:cNvPr>
          <p:cNvSpPr txBox="1"/>
          <p:nvPr userDrawn="1"/>
        </p:nvSpPr>
        <p:spPr>
          <a:xfrm>
            <a:off x="8077204" y="63390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70566CC-A042-C747-B439-95114852A0B3}" type="slidenum">
              <a:rPr lang="fr-FR" sz="1200" smtClean="0">
                <a:solidFill>
                  <a:srgbClr val="000000"/>
                </a:solidFill>
              </a:rPr>
              <a:pPr algn="l"/>
              <a:t>‹N°›</a:t>
            </a:fld>
            <a:endParaRPr lang="fr-FR" sz="1200" dirty="0">
              <a:solidFill>
                <a:srgbClr val="0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5410200"/>
            <a:ext cx="2097031" cy="9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Soli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1D8659-08EC-1149-98B9-80A1ED84D65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8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9CDB6E53-1C6D-FB42-A893-A1ABB5D0E0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D704D2-7C9A-4FC2-B5F4-47B86003BF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507" y="457200"/>
            <a:ext cx="3765796" cy="1371600"/>
          </a:xfrm>
          <a:prstGeom prst="rect">
            <a:avLst/>
          </a:prstGeom>
        </p:spPr>
        <p:txBody>
          <a:bodyPr/>
          <a:lstStyle>
            <a:lvl1pPr>
              <a:buNone/>
              <a:defRPr sz="6000" b="1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900"/>
            </a:lvl2pPr>
            <a:lvl3pPr>
              <a:buClr>
                <a:schemeClr val="bg1"/>
              </a:buClr>
              <a:buFont typeface="Calibri" panose="020F0502020204030204" pitchFamily="34" charset="0"/>
              <a:buChar char="→"/>
              <a:defRPr sz="1600"/>
            </a:lvl3pPr>
          </a:lstStyle>
          <a:p>
            <a:pPr lvl="0"/>
            <a:r>
              <a:rPr lang="fr-FR" dirty="0"/>
              <a:t>Titre 3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1691F43-8B1E-4860-82EB-F35585D9C2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507" y="1838739"/>
            <a:ext cx="4419600" cy="1504122"/>
          </a:xfrm>
          <a:prstGeom prst="rect">
            <a:avLst/>
          </a:prstGeom>
        </p:spPr>
        <p:txBody>
          <a:bodyPr/>
          <a:lstStyle>
            <a:lvl1pPr>
              <a:buNone/>
              <a:defRPr sz="3500" b="1">
                <a:solidFill>
                  <a:schemeClr val="bg1"/>
                </a:solidFill>
              </a:defRPr>
            </a:lvl1pPr>
            <a:lvl2pPr>
              <a:buNone/>
              <a:defRPr sz="2900"/>
            </a:lvl2pPr>
            <a:lvl3pPr>
              <a:buClr>
                <a:schemeClr val="bg1"/>
              </a:buClr>
              <a:buFont typeface="Calibri" panose="020F0502020204030204" pitchFamily="34" charset="0"/>
              <a:buChar char="→"/>
              <a:defRPr sz="1600"/>
            </a:lvl3pPr>
          </a:lstStyle>
          <a:p>
            <a:pPr lvl="0"/>
            <a:r>
              <a:rPr lang="fr-FR" dirty="0"/>
              <a:t>Titre 1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75A7179B-D1A5-44FC-81A6-53F1600F02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58" y="3352800"/>
            <a:ext cx="4573542" cy="228599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Calibri" panose="020F0502020204030204" pitchFamily="34" charset="0"/>
              <a:buNone/>
              <a:tabLst>
                <a:tab pos="306388" algn="l"/>
              </a:tabLst>
              <a:defRPr sz="1800">
                <a:solidFill>
                  <a:srgbClr val="000000"/>
                </a:solidFill>
              </a:defRPr>
            </a:lvl1pPr>
            <a:lvl2pPr>
              <a:buNone/>
              <a:defRPr sz="2900"/>
            </a:lvl2pPr>
            <a:lvl3pPr>
              <a:buClr>
                <a:schemeClr val="bg1"/>
              </a:buClr>
              <a:buFont typeface="Calibri" panose="020F0502020204030204" pitchFamily="34" charset="0"/>
              <a:buChar char="→"/>
              <a:defRPr sz="1600"/>
            </a:lvl3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0F0D94-855E-014B-8640-8E74319E7E3E}"/>
              </a:ext>
            </a:extLst>
          </p:cNvPr>
          <p:cNvSpPr txBox="1"/>
          <p:nvPr userDrawn="1"/>
        </p:nvSpPr>
        <p:spPr>
          <a:xfrm>
            <a:off x="8077204" y="63390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70566CC-A042-C747-B439-95114852A0B3}" type="slidenum">
              <a:rPr lang="fr-FR" sz="1200" smtClean="0">
                <a:solidFill>
                  <a:srgbClr val="000000"/>
                </a:solidFill>
              </a:rPr>
              <a:pPr algn="l"/>
              <a:t>‹N°›</a:t>
            </a:fld>
            <a:endParaRPr lang="fr-FR" sz="1200" dirty="0">
              <a:solidFill>
                <a:srgbClr val="0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5410200"/>
            <a:ext cx="2097031" cy="9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2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B863F62-0A47-E741-903D-B4E9D490F2DD}"/>
              </a:ext>
            </a:extLst>
          </p:cNvPr>
          <p:cNvSpPr txBox="1"/>
          <p:nvPr userDrawn="1"/>
        </p:nvSpPr>
        <p:spPr>
          <a:xfrm>
            <a:off x="685800" y="6334378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</a:rPr>
              <a:t>Nom du document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59D5263-7F72-0D4A-B389-0C79111A32AC}"/>
              </a:ext>
            </a:extLst>
          </p:cNvPr>
          <p:cNvSpPr txBox="1"/>
          <p:nvPr userDrawn="1"/>
        </p:nvSpPr>
        <p:spPr>
          <a:xfrm>
            <a:off x="5029202" y="635224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A47C2D-2E4F-B24B-8D4B-84D236891BA2}" type="datetime1">
              <a:rPr lang="fr-FR" sz="1200" smtClean="0">
                <a:solidFill>
                  <a:srgbClr val="000000"/>
                </a:solidFill>
              </a:rPr>
              <a:t>09/06/2023</a:t>
            </a:fld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" name="MSIPCMContentMarking" descr="{&quot;HashCode&quot;:-1355907719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6A902AF5-EB45-83FE-9440-C0050FCFDD26}"/>
              </a:ext>
            </a:extLst>
          </p:cNvPr>
          <p:cNvSpPr txBox="1"/>
          <p:nvPr userDrawn="1"/>
        </p:nvSpPr>
        <p:spPr>
          <a:xfrm>
            <a:off x="0" y="6595656"/>
            <a:ext cx="6507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FF0000"/>
                </a:solidFill>
                <a:latin typeface="Calibri" panose="020F0502020204030204" pitchFamily="34" charset="0"/>
              </a:rPr>
              <a:t>Interne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74" r:id="rId2"/>
    <p:sldLayoutId id="2147483673" r:id="rId3"/>
    <p:sldLayoutId id="2147483729" r:id="rId4"/>
    <p:sldLayoutId id="2147483730" r:id="rId5"/>
    <p:sldLayoutId id="2147483731" r:id="rId6"/>
    <p:sldLayoutId id="2147483713" r:id="rId7"/>
    <p:sldLayoutId id="2147483724" r:id="rId8"/>
    <p:sldLayoutId id="2147483732" r:id="rId9"/>
    <p:sldLayoutId id="2147483725" r:id="rId10"/>
    <p:sldLayoutId id="2147483727" r:id="rId11"/>
    <p:sldLayoutId id="2147483728" r:id="rId12"/>
    <p:sldLayoutId id="2147483733" r:id="rId13"/>
  </p:sldLayoutIdLst>
  <p:hf sldNum="0"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2D4ACC7-0E01-5043-948B-E38DCFC8E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164" y="2519514"/>
            <a:ext cx="8070325" cy="1477328"/>
          </a:xfrm>
        </p:spPr>
        <p:txBody>
          <a:bodyPr/>
          <a:lstStyle/>
          <a:p>
            <a:r>
              <a:rPr lang="pt-BR" dirty="0"/>
              <a:t>HABITAT INCLUSIF</a:t>
            </a:r>
            <a:br>
              <a:rPr lang="pt-BR" dirty="0"/>
            </a:br>
            <a:r>
              <a:rPr lang="pt-BR" dirty="0"/>
              <a:t>vers un modèle pérenne ?</a:t>
            </a: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6F9CE702-3CF2-FD45-97F9-8ACD8B2F051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48259" y="4028926"/>
            <a:ext cx="8087813" cy="861774"/>
          </a:xfrm>
        </p:spPr>
        <p:txBody>
          <a:bodyPr/>
          <a:lstStyle/>
          <a:p>
            <a:r>
              <a:rPr lang="fr-FR" sz="2800" dirty="0"/>
              <a:t>Les Domiciles Groupés pour Personnes Agées</a:t>
            </a:r>
          </a:p>
          <a:p>
            <a:r>
              <a:rPr lang="fr-FR" sz="2800" dirty="0"/>
              <a:t>Témoignage de SOLIHA Charente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486400"/>
            <a:ext cx="2694441" cy="7923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716241"/>
              </p:ext>
            </p:extLst>
          </p:nvPr>
        </p:nvGraphicFramePr>
        <p:xfrm>
          <a:off x="6096000" y="581025"/>
          <a:ext cx="2819401" cy="1550670"/>
        </p:xfrm>
        <a:graphic>
          <a:graphicData uri="http://schemas.openxmlformats.org/drawingml/2006/table">
            <a:tbl>
              <a:tblPr/>
              <a:tblGrid>
                <a:gridCol w="1818779">
                  <a:extLst>
                    <a:ext uri="{9D8B030D-6E8A-4147-A177-3AD203B41FA5}">
                      <a16:colId xmlns:a16="http://schemas.microsoft.com/office/drawing/2014/main" val="2669237405"/>
                    </a:ext>
                  </a:extLst>
                </a:gridCol>
                <a:gridCol w="1000622">
                  <a:extLst>
                    <a:ext uri="{9D8B030D-6E8A-4147-A177-3AD203B41FA5}">
                      <a16:colId xmlns:a16="http://schemas.microsoft.com/office/drawing/2014/main" val="306643275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TTC (€)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6459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et/ou travaux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463 728.00 €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038614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Honoraires techniques    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97 309 €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359315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(Maîtrise d'ouvrage, SPS, …)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01615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Assurance DO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9 644 €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58673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Direction d'investissement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15 000 €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28213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des charges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585 681 €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253949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42901" y="1066800"/>
            <a:ext cx="537209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0000"/>
                </a:solidFill>
              </a:rPr>
              <a:t>Bail à réhabilitation </a:t>
            </a:r>
            <a:r>
              <a:rPr lang="fr-FR" sz="2000" dirty="0">
                <a:solidFill>
                  <a:srgbClr val="000000"/>
                </a:solidFill>
              </a:rPr>
              <a:t>entre la commune de Sireuil et SOLIHA Bâtisseur Logement Insertion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(Transfert de propriété pendant toute la durée du bail  et SOLIHA prend à sa charge la réalisation de l’opération, la gestion des logements et la remise en bon état d’usage de l’immeuble à la fin du bail)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000"/>
                </a:solidFill>
              </a:rPr>
              <a:t>Coût de l’opération : 585 681€ TTC (Coût de travaux, honoraires de maîtrise d’œuvre, assurances et taxes diverses, etc.)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000"/>
                </a:solidFill>
              </a:rPr>
              <a:t>Subventions (74%)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000"/>
                </a:solidFill>
              </a:rPr>
              <a:t>Prêt Habité Privé PHP Banque des Territoires (26%)</a:t>
            </a:r>
          </a:p>
          <a:p>
            <a:pPr algn="just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70803"/>
              </p:ext>
            </p:extLst>
          </p:nvPr>
        </p:nvGraphicFramePr>
        <p:xfrm>
          <a:off x="9067799" y="581025"/>
          <a:ext cx="2819400" cy="3074670"/>
        </p:xfrm>
        <a:graphic>
          <a:graphicData uri="http://schemas.openxmlformats.org/drawingml/2006/table">
            <a:tbl>
              <a:tblPr/>
              <a:tblGrid>
                <a:gridCol w="756499">
                  <a:extLst>
                    <a:ext uri="{9D8B030D-6E8A-4147-A177-3AD203B41FA5}">
                      <a16:colId xmlns:a16="http://schemas.microsoft.com/office/drawing/2014/main" val="209887977"/>
                    </a:ext>
                  </a:extLst>
                </a:gridCol>
                <a:gridCol w="756499">
                  <a:extLst>
                    <a:ext uri="{9D8B030D-6E8A-4147-A177-3AD203B41FA5}">
                      <a16:colId xmlns:a16="http://schemas.microsoft.com/office/drawing/2014/main" val="3917407364"/>
                    </a:ext>
                  </a:extLst>
                </a:gridCol>
                <a:gridCol w="364577">
                  <a:extLst>
                    <a:ext uri="{9D8B030D-6E8A-4147-A177-3AD203B41FA5}">
                      <a16:colId xmlns:a16="http://schemas.microsoft.com/office/drawing/2014/main" val="3081335096"/>
                    </a:ext>
                  </a:extLst>
                </a:gridCol>
                <a:gridCol w="941825">
                  <a:extLst>
                    <a:ext uri="{9D8B030D-6E8A-4147-A177-3AD203B41FA5}">
                      <a16:colId xmlns:a16="http://schemas.microsoft.com/office/drawing/2014/main" val="2842263178"/>
                    </a:ext>
                  </a:extLst>
                </a:gridCol>
              </a:tblGrid>
              <a:tr h="23622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PRODUITS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TTC (€)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000863"/>
                  </a:ext>
                </a:extLst>
              </a:tr>
              <a:tr h="21907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Subventions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312221"/>
                  </a:ext>
                </a:extLst>
              </a:tr>
              <a:tr h="2190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ANAH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239 838 €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3263548"/>
                  </a:ext>
                </a:extLst>
              </a:tr>
              <a:tr h="2190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Département : 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65 311 €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8215511"/>
                  </a:ext>
                </a:extLst>
              </a:tr>
              <a:tr h="2190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AGIR ARCCO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36 600 €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2411674"/>
                  </a:ext>
                </a:extLst>
              </a:tr>
              <a:tr h="2190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Angoulême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30 000 €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1706862"/>
                  </a:ext>
                </a:extLst>
              </a:tr>
              <a:tr h="2190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Fondation Abbé Pierre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29 689 €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911840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CARSAT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20 000 €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2111314"/>
                  </a:ext>
                </a:extLst>
              </a:tr>
              <a:tr h="2190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MSA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12 500 €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5556585"/>
                  </a:ext>
                </a:extLst>
              </a:tr>
              <a:tr h="2190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des subventions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433 938 €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2252149"/>
                  </a:ext>
                </a:extLst>
              </a:tr>
              <a:tr h="21907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Prêts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75075"/>
                  </a:ext>
                </a:extLst>
              </a:tr>
              <a:tr h="2190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Prêt Habitat Privé Très Social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151 743 €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0375001"/>
                  </a:ext>
                </a:extLst>
              </a:tr>
              <a:tr h="2190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des prêts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151 743 €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0608366"/>
                  </a:ext>
                </a:extLst>
              </a:tr>
              <a:tr h="2057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des produits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585 681 €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67482"/>
                  </a:ext>
                </a:extLst>
              </a:tr>
            </a:tbl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718040"/>
              </p:ext>
            </p:extLst>
          </p:nvPr>
        </p:nvGraphicFramePr>
        <p:xfrm>
          <a:off x="6019800" y="3810000"/>
          <a:ext cx="58674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5">
            <a:extLst>
              <a:ext uri="{FF2B5EF4-FFF2-40B4-BE49-F238E27FC236}">
                <a16:creationId xmlns:a16="http://schemas.microsoft.com/office/drawing/2014/main" id="{30AC1EDA-F922-E7D0-916E-5603DDD20938}"/>
              </a:ext>
            </a:extLst>
          </p:cNvPr>
          <p:cNvSpPr txBox="1">
            <a:spLocks/>
          </p:cNvSpPr>
          <p:nvPr/>
        </p:nvSpPr>
        <p:spPr>
          <a:xfrm>
            <a:off x="304800" y="85311"/>
            <a:ext cx="10744200" cy="981489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br>
              <a:rPr lang="fr-FR" b="0" kern="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fr-FR" kern="0" dirty="0">
                <a:solidFill>
                  <a:schemeClr val="tx1">
                    <a:lumMod val="75000"/>
                  </a:schemeClr>
                </a:solidFill>
              </a:rPr>
              <a:t>L’exemple de SIREUIL</a:t>
            </a:r>
          </a:p>
          <a:p>
            <a:r>
              <a:rPr lang="fr-FR" kern="0" dirty="0">
                <a:solidFill>
                  <a:schemeClr val="tx1">
                    <a:lumMod val="75000"/>
                  </a:schemeClr>
                </a:solidFill>
              </a:rPr>
              <a:t>2017 - 2020</a:t>
            </a:r>
          </a:p>
        </p:txBody>
      </p:sp>
    </p:spTree>
    <p:extLst>
      <p:ext uri="{BB962C8B-B14F-4D97-AF65-F5344CB8AC3E}">
        <p14:creationId xmlns:p14="http://schemas.microsoft.com/office/powerpoint/2010/main" val="303373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-1"/>
            <a:ext cx="5818886" cy="43641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72" y="1981200"/>
            <a:ext cx="2577928" cy="3443615"/>
          </a:xfrm>
          <a:prstGeom prst="rect">
            <a:avLst/>
          </a:prstGeom>
        </p:spPr>
      </p:pic>
      <p:pic>
        <p:nvPicPr>
          <p:cNvPr id="7" name="Image 6" descr="T:\Pactarim16\GED\Missions communes\Habitat Inclusif\Sireuil\Activités\Activités\2022\Activité Anniversaire 90 ans Mme Marandat 27.06.2022\20220627_142750.jpg">
            <a:extLst>
              <a:ext uri="{FF2B5EF4-FFF2-40B4-BE49-F238E27FC236}">
                <a16:creationId xmlns:a16="http://schemas.microsoft.com/office/drawing/2014/main" id="{1838014F-7768-7153-CCE2-57D619EE4BFE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114800"/>
            <a:ext cx="363641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"/>
          <a:stretch/>
        </p:blipFill>
        <p:spPr>
          <a:xfrm>
            <a:off x="0" y="0"/>
            <a:ext cx="3481385" cy="2750705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B512EB23-7690-85F5-50BB-42AE2678DBE6}"/>
              </a:ext>
            </a:extLst>
          </p:cNvPr>
          <p:cNvSpPr txBox="1">
            <a:spLocks/>
          </p:cNvSpPr>
          <p:nvPr/>
        </p:nvSpPr>
        <p:spPr>
          <a:xfrm>
            <a:off x="3733800" y="5105400"/>
            <a:ext cx="5562600" cy="981489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br>
              <a:rPr lang="fr-FR" b="0" kern="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fr-FR" kern="0" dirty="0">
                <a:solidFill>
                  <a:schemeClr val="tx1">
                    <a:lumMod val="75000"/>
                  </a:schemeClr>
                </a:solidFill>
              </a:rPr>
              <a:t>Animation du projet de vie sociale et partagée</a:t>
            </a:r>
          </a:p>
        </p:txBody>
      </p:sp>
    </p:spTree>
    <p:extLst>
      <p:ext uri="{BB962C8B-B14F-4D97-AF65-F5344CB8AC3E}">
        <p14:creationId xmlns:p14="http://schemas.microsoft.com/office/powerpoint/2010/main" val="6710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8A59315D-7E0B-9341-966D-E285305C85E1}"/>
              </a:ext>
            </a:extLst>
          </p:cNvPr>
          <p:cNvSpPr txBox="1">
            <a:spLocks/>
          </p:cNvSpPr>
          <p:nvPr/>
        </p:nvSpPr>
        <p:spPr>
          <a:xfrm>
            <a:off x="4038600" y="4695825"/>
            <a:ext cx="4191000" cy="101917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sz="3000" kern="0" spc="-15" dirty="0">
                <a:solidFill>
                  <a:schemeClr val="bg1"/>
                </a:solidFill>
              </a:rPr>
              <a:t>Merci de votre attention</a:t>
            </a:r>
            <a:endParaRPr lang="it-IT" sz="3000" kern="0" dirty="0">
              <a:solidFill>
                <a:schemeClr val="bg1"/>
              </a:solidFill>
            </a:endParaRPr>
          </a:p>
          <a:p>
            <a:endParaRPr lang="fr-FR" sz="3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199" y="1143000"/>
            <a:ext cx="4521277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spc="-15" dirty="0">
                <a:solidFill>
                  <a:srgbClr val="000000"/>
                </a:solidFill>
                <a:latin typeface="Arial Black" panose="020B0A04020102020204" pitchFamily="34" charset="0"/>
              </a:rPr>
              <a:t>8</a:t>
            </a:r>
            <a:endParaRPr lang="fr-FR" sz="3000" b="1" spc="-15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fr-FR" sz="2000" b="1" spc="-15" dirty="0">
                <a:solidFill>
                  <a:srgbClr val="5F5F5F"/>
                </a:solidFill>
              </a:rPr>
              <a:t>Domiciles Groupés pour Personnes Agées ou en situation d’handicap</a:t>
            </a:r>
          </a:p>
          <a:p>
            <a:r>
              <a:rPr lang="fr-FR" sz="2000" b="1" spc="-15" dirty="0">
                <a:solidFill>
                  <a:srgbClr val="5F5F5F"/>
                </a:solidFill>
              </a:rPr>
              <a:t>En Charente</a:t>
            </a:r>
            <a:endParaRPr lang="fr-FR" sz="1000" b="1" spc="-15" dirty="0">
              <a:solidFill>
                <a:srgbClr val="00658A"/>
              </a:solidFill>
            </a:endParaRPr>
          </a:p>
          <a:p>
            <a:pPr algn="r"/>
            <a:r>
              <a:rPr lang="fr-FR" sz="2800" b="1" spc="-15" dirty="0">
                <a:solidFill>
                  <a:srgbClr val="000000"/>
                </a:solidFill>
                <a:latin typeface="Arial Black" panose="020B0A04020102020204" pitchFamily="34" charset="0"/>
              </a:rPr>
              <a:t>52</a:t>
            </a:r>
          </a:p>
          <a:p>
            <a:pPr algn="r"/>
            <a:r>
              <a:rPr lang="fr-FR" sz="2000" b="1" spc="-15" dirty="0">
                <a:solidFill>
                  <a:srgbClr val="5F5F5F"/>
                </a:solidFill>
              </a:rPr>
              <a:t>Logements à loyers très sociaux</a:t>
            </a:r>
          </a:p>
          <a:p>
            <a:endParaRPr lang="fr-FR" sz="1000" b="1" spc="-15" dirty="0">
              <a:solidFill>
                <a:srgbClr val="00658A"/>
              </a:solidFill>
            </a:endParaRPr>
          </a:p>
          <a:p>
            <a:endParaRPr lang="fr-FR" sz="100" b="1" spc="-15" dirty="0">
              <a:solidFill>
                <a:srgbClr val="00658A"/>
              </a:solidFill>
            </a:endParaRPr>
          </a:p>
          <a:p>
            <a:r>
              <a:rPr lang="fr-FR" sz="2000" b="1" spc="-15" dirty="0">
                <a:solidFill>
                  <a:srgbClr val="000000"/>
                </a:solidFill>
                <a:latin typeface="Arial Black" panose="020B0A04020102020204" pitchFamily="34" charset="0"/>
              </a:rPr>
              <a:t>6 livrés :</a:t>
            </a:r>
          </a:p>
          <a:p>
            <a:r>
              <a:rPr lang="fr-FR" sz="2000" b="1" spc="-15" dirty="0">
                <a:solidFill>
                  <a:srgbClr val="5F5F5F"/>
                </a:solidFill>
              </a:rPr>
              <a:t>Cognac (L’Arche) </a:t>
            </a:r>
            <a:r>
              <a:rPr lang="fr-FR" sz="1600" b="1" i="1" spc="-15" dirty="0">
                <a:solidFill>
                  <a:srgbClr val="5F5F5F"/>
                </a:solidFill>
              </a:rPr>
              <a:t>- 6 logements</a:t>
            </a:r>
          </a:p>
          <a:p>
            <a:r>
              <a:rPr lang="fr-FR" sz="2000" b="1" spc="-15" dirty="0">
                <a:solidFill>
                  <a:srgbClr val="5F5F5F"/>
                </a:solidFill>
              </a:rPr>
              <a:t>Jarnac (L’Arche) </a:t>
            </a:r>
            <a:r>
              <a:rPr lang="fr-FR" sz="1600" b="1" i="1" spc="-15" dirty="0">
                <a:solidFill>
                  <a:srgbClr val="5F5F5F"/>
                </a:solidFill>
              </a:rPr>
              <a:t>- 6 logements</a:t>
            </a:r>
          </a:p>
          <a:p>
            <a:r>
              <a:rPr lang="fr-FR" sz="2000" b="1" spc="-15" dirty="0">
                <a:solidFill>
                  <a:srgbClr val="5F5F5F"/>
                </a:solidFill>
              </a:rPr>
              <a:t>Mansle (ASVM Bergeron) </a:t>
            </a:r>
            <a:r>
              <a:rPr lang="fr-FR" sz="1600" b="1" i="1" spc="-15" dirty="0">
                <a:solidFill>
                  <a:srgbClr val="5F5F5F"/>
                </a:solidFill>
              </a:rPr>
              <a:t>- 6 logements</a:t>
            </a:r>
          </a:p>
          <a:p>
            <a:r>
              <a:rPr lang="fr-FR" sz="2000" b="1" spc="-15" dirty="0" err="1">
                <a:solidFill>
                  <a:srgbClr val="5F5F5F"/>
                </a:solidFill>
              </a:rPr>
              <a:t>Sireuil</a:t>
            </a:r>
            <a:r>
              <a:rPr lang="fr-FR" sz="2000" b="1" spc="-15" dirty="0">
                <a:solidFill>
                  <a:srgbClr val="5F5F5F"/>
                </a:solidFill>
              </a:rPr>
              <a:t> (Commune) </a:t>
            </a:r>
            <a:r>
              <a:rPr lang="fr-FR" sz="1600" b="1" i="1" spc="-15" dirty="0">
                <a:solidFill>
                  <a:srgbClr val="5F5F5F"/>
                </a:solidFill>
              </a:rPr>
              <a:t>- 6 logements</a:t>
            </a:r>
          </a:p>
          <a:p>
            <a:r>
              <a:rPr lang="fr-FR" sz="2000" b="1" spc="-15" dirty="0" err="1">
                <a:solidFill>
                  <a:srgbClr val="5F5F5F"/>
                </a:solidFill>
              </a:rPr>
              <a:t>Tourriers</a:t>
            </a:r>
            <a:r>
              <a:rPr lang="fr-FR" sz="2000" b="1" spc="-15" dirty="0">
                <a:solidFill>
                  <a:srgbClr val="5F5F5F"/>
                </a:solidFill>
              </a:rPr>
              <a:t> (Commune) </a:t>
            </a:r>
            <a:r>
              <a:rPr lang="fr-FR" sz="1600" b="1" i="1" spc="-15" dirty="0">
                <a:solidFill>
                  <a:srgbClr val="5F5F5F"/>
                </a:solidFill>
              </a:rPr>
              <a:t>– 6 logements (sur 7)</a:t>
            </a:r>
          </a:p>
          <a:p>
            <a:r>
              <a:rPr lang="fr-FR" sz="2000" b="1" spc="-15" dirty="0" err="1">
                <a:solidFill>
                  <a:srgbClr val="5F5F5F"/>
                </a:solidFill>
              </a:rPr>
              <a:t>Brossac</a:t>
            </a:r>
            <a:r>
              <a:rPr lang="fr-FR" sz="2000" b="1" spc="-15" dirty="0">
                <a:solidFill>
                  <a:srgbClr val="5F5F5F"/>
                </a:solidFill>
              </a:rPr>
              <a:t> (Commune) </a:t>
            </a:r>
            <a:r>
              <a:rPr lang="fr-FR" sz="1600" b="1" i="1" spc="-15" dirty="0">
                <a:solidFill>
                  <a:srgbClr val="5F5F5F"/>
                </a:solidFill>
              </a:rPr>
              <a:t>– 6 logements</a:t>
            </a:r>
          </a:p>
          <a:p>
            <a:endParaRPr lang="fr-FR" b="1" i="1" spc="-15" baseline="30000" dirty="0">
              <a:solidFill>
                <a:srgbClr val="5F5F5F"/>
              </a:solidFill>
            </a:endParaRPr>
          </a:p>
          <a:p>
            <a:r>
              <a:rPr lang="fr-FR" sz="2000" b="1" spc="-15" dirty="0">
                <a:solidFill>
                  <a:srgbClr val="000000"/>
                </a:solidFill>
                <a:latin typeface="Arial Black" panose="020B0A04020102020204" pitchFamily="34" charset="0"/>
              </a:rPr>
              <a:t>2 en cours</a:t>
            </a:r>
          </a:p>
          <a:p>
            <a:r>
              <a:rPr lang="fr-FR" sz="2000" b="1" spc="-15" dirty="0">
                <a:solidFill>
                  <a:srgbClr val="5F5F5F"/>
                </a:solidFill>
              </a:rPr>
              <a:t>Aigre, Villefagnan </a:t>
            </a:r>
            <a:r>
              <a:rPr lang="fr-FR" sz="2000" b="1" i="1" spc="-15" dirty="0">
                <a:solidFill>
                  <a:srgbClr val="5F5F5F"/>
                </a:solidFill>
              </a:rPr>
              <a:t>- </a:t>
            </a:r>
            <a:r>
              <a:rPr lang="fr-FR" sz="1600" b="1" i="1" spc="-15" dirty="0">
                <a:solidFill>
                  <a:srgbClr val="5F5F5F"/>
                </a:solidFill>
              </a:rPr>
              <a:t>15 logements</a:t>
            </a:r>
          </a:p>
          <a:p>
            <a:endParaRPr lang="fr-FR" sz="2000" b="1" spc="-15" dirty="0">
              <a:solidFill>
                <a:srgbClr val="5F5F5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77" y="1066799"/>
            <a:ext cx="5918123" cy="561376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7620000" y="22098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848600" y="13716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8458200" y="25908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867400" y="35814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629400" y="35052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858000" y="55626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8229600" y="28956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391400" y="41148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315200" y="4343400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>
                <a:solidFill>
                  <a:srgbClr val="000000"/>
                </a:solidFill>
              </a:rPr>
              <a:t>Sireuil</a:t>
            </a:r>
            <a:endParaRPr lang="fr-FR" sz="1000" dirty="0">
              <a:solidFill>
                <a:srgbClr val="0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382000" y="2971800"/>
            <a:ext cx="6591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>
                <a:solidFill>
                  <a:srgbClr val="000000"/>
                </a:solidFill>
              </a:rPr>
              <a:t>Tourriers</a:t>
            </a:r>
            <a:endParaRPr lang="fr-FR" sz="1000" dirty="0">
              <a:solidFill>
                <a:srgbClr val="000000"/>
              </a:solidFill>
            </a:endParaRPr>
          </a:p>
        </p:txBody>
      </p:sp>
      <p:sp>
        <p:nvSpPr>
          <p:cNvPr id="16" name="Titre 5">
            <a:extLst>
              <a:ext uri="{FF2B5EF4-FFF2-40B4-BE49-F238E27FC236}">
                <a16:creationId xmlns:a16="http://schemas.microsoft.com/office/drawing/2014/main" id="{419091DF-4D81-444E-AEEE-5B8D1D634A77}"/>
              </a:ext>
            </a:extLst>
          </p:cNvPr>
          <p:cNvSpPr txBox="1">
            <a:spLocks/>
          </p:cNvSpPr>
          <p:nvPr/>
        </p:nvSpPr>
        <p:spPr>
          <a:xfrm>
            <a:off x="533400" y="161511"/>
            <a:ext cx="10744200" cy="981489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b="0" kern="0" dirty="0">
                <a:solidFill>
                  <a:schemeClr val="tx1">
                    <a:lumMod val="75000"/>
                  </a:schemeClr>
                </a:solidFill>
              </a:rPr>
              <a:t>Les Domiciles Groupés pour Personnes Agées (DGPA)</a:t>
            </a:r>
            <a:r>
              <a:rPr lang="fr-FR" dirty="0"/>
              <a:t> , développés par SOLIHA: </a:t>
            </a:r>
            <a:r>
              <a:rPr lang="fr-FR" b="0" kern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fr-FR" kern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2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 txBox="1">
            <a:spLocks/>
          </p:cNvSpPr>
          <p:nvPr/>
        </p:nvSpPr>
        <p:spPr>
          <a:xfrm>
            <a:off x="2286000" y="1752600"/>
            <a:ext cx="8229600" cy="44958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2400" kern="0" dirty="0">
              <a:solidFill>
                <a:sysClr val="windowText" lastClr="000000"/>
              </a:solidFill>
            </a:endParaRPr>
          </a:p>
          <a:p>
            <a:pPr algn="just"/>
            <a:r>
              <a:rPr lang="fr-FR" sz="2400" kern="0" dirty="0">
                <a:solidFill>
                  <a:sysClr val="windowText" lastClr="000000"/>
                </a:solidFill>
              </a:rPr>
              <a:t> </a:t>
            </a:r>
          </a:p>
          <a:p>
            <a:pPr algn="just"/>
            <a:endParaRPr lang="fr-FR" sz="2400" kern="0" dirty="0">
              <a:solidFill>
                <a:sysClr val="windowText" lastClr="000000"/>
              </a:solidFill>
            </a:endParaRPr>
          </a:p>
          <a:p>
            <a:pPr algn="just"/>
            <a:endParaRPr lang="fr-FR" sz="2400" kern="0" dirty="0">
              <a:solidFill>
                <a:sysClr val="windowText" lastClr="000000"/>
              </a:solidFill>
            </a:endParaRPr>
          </a:p>
          <a:p>
            <a:pPr algn="just"/>
            <a:r>
              <a:rPr lang="fr-FR" sz="2400" kern="0" dirty="0">
                <a:solidFill>
                  <a:sysClr val="windowText" lastClr="000000"/>
                </a:solidFill>
              </a:rPr>
              <a:t>SOLIHA BLI (Bâtisseur de logements d’insertion) →</a:t>
            </a:r>
          </a:p>
          <a:p>
            <a:pPr algn="just"/>
            <a:r>
              <a:rPr lang="fr-FR" sz="2400" i="1" kern="0" dirty="0">
                <a:solidFill>
                  <a:sysClr val="windowText" lastClr="000000"/>
                </a:solidFill>
              </a:rPr>
              <a:t>Un outil de portage financier et juridique régional</a:t>
            </a:r>
          </a:p>
          <a:p>
            <a:pPr algn="just"/>
            <a:endParaRPr lang="fr-FR" sz="2400" i="1" kern="0" dirty="0">
              <a:solidFill>
                <a:sysClr val="windowText" lastClr="000000"/>
              </a:solidFill>
            </a:endParaRPr>
          </a:p>
          <a:p>
            <a:pPr algn="just"/>
            <a:r>
              <a:rPr lang="fr-FR" sz="2400" kern="0" dirty="0">
                <a:solidFill>
                  <a:sysClr val="windowText" lastClr="000000"/>
                </a:solidFill>
              </a:rPr>
              <a:t>SOLIHA Charente →</a:t>
            </a:r>
          </a:p>
          <a:p>
            <a:pPr algn="just"/>
            <a:r>
              <a:rPr lang="fr-FR" sz="2400" i="1" kern="0" dirty="0">
                <a:solidFill>
                  <a:sysClr val="windowText" lastClr="000000"/>
                </a:solidFill>
              </a:rPr>
              <a:t>Assure le montage et suivi d’opération</a:t>
            </a:r>
          </a:p>
          <a:p>
            <a:pPr algn="just"/>
            <a:r>
              <a:rPr lang="fr-FR" sz="2400" i="1" kern="0" dirty="0">
                <a:solidFill>
                  <a:sysClr val="windowText" lastClr="000000"/>
                </a:solidFill>
              </a:rPr>
              <a:t>Anime le projet de vie sociale et partagée</a:t>
            </a:r>
          </a:p>
          <a:p>
            <a:pPr algn="just"/>
            <a:endParaRPr lang="fr-FR" sz="2400" i="1" kern="0" dirty="0">
              <a:solidFill>
                <a:sysClr val="windowText" lastClr="000000"/>
              </a:solidFill>
            </a:endParaRPr>
          </a:p>
          <a:p>
            <a:pPr algn="just"/>
            <a:r>
              <a:rPr lang="fr-FR" sz="2400" kern="0" dirty="0">
                <a:solidFill>
                  <a:sysClr val="windowText" lastClr="000000"/>
                </a:solidFill>
              </a:rPr>
              <a:t>Et SOLIHA AIS (Agence Immobilière Sociale) →</a:t>
            </a:r>
          </a:p>
          <a:p>
            <a:pPr algn="just"/>
            <a:r>
              <a:rPr lang="fr-FR" sz="2400" i="1" kern="0" dirty="0">
                <a:solidFill>
                  <a:sysClr val="windowText" lastClr="000000"/>
                </a:solidFill>
              </a:rPr>
              <a:t>Assure la gestion locative avec accompagnement social</a:t>
            </a:r>
          </a:p>
          <a:p>
            <a:pPr algn="just"/>
            <a:endParaRPr lang="fr-FR" sz="24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613" y="2971800"/>
            <a:ext cx="2505006" cy="933010"/>
          </a:xfrm>
          <a:prstGeom prst="rect">
            <a:avLst/>
          </a:prstGeom>
        </p:spPr>
      </p:pic>
      <p:sp>
        <p:nvSpPr>
          <p:cNvPr id="2" name="Sous-titre 2">
            <a:extLst>
              <a:ext uri="{FF2B5EF4-FFF2-40B4-BE49-F238E27FC236}">
                <a16:creationId xmlns:a16="http://schemas.microsoft.com/office/drawing/2014/main" id="{81D56FFE-E0D1-DE29-EFEC-A358CBC070CF}"/>
              </a:ext>
            </a:extLst>
          </p:cNvPr>
          <p:cNvSpPr txBox="1">
            <a:spLocks/>
          </p:cNvSpPr>
          <p:nvPr/>
        </p:nvSpPr>
        <p:spPr>
          <a:xfrm>
            <a:off x="520700" y="1752600"/>
            <a:ext cx="86995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2400" kern="0" dirty="0">
              <a:solidFill>
                <a:sysClr val="windowText" lastClr="000000"/>
              </a:solidFill>
            </a:endParaRPr>
          </a:p>
          <a:p>
            <a:pPr algn="just"/>
            <a:r>
              <a:rPr lang="fr-FR" sz="2400" kern="0" dirty="0">
                <a:solidFill>
                  <a:sysClr val="windowText" lastClr="000000"/>
                </a:solidFill>
              </a:rPr>
              <a:t>Un </a:t>
            </a:r>
            <a:r>
              <a:rPr lang="fr-FR" sz="2400" b="1" kern="0" dirty="0">
                <a:solidFill>
                  <a:sysClr val="windowText" lastClr="000000"/>
                </a:solidFill>
              </a:rPr>
              <a:t>portage du projet </a:t>
            </a:r>
            <a:r>
              <a:rPr lang="fr-FR" sz="2400" kern="0" dirty="0">
                <a:solidFill>
                  <a:sysClr val="windowText" lastClr="000000"/>
                </a:solidFill>
              </a:rPr>
              <a:t>partagé entre des compétences multiples ...</a:t>
            </a:r>
          </a:p>
          <a:p>
            <a:pPr algn="just"/>
            <a:endParaRPr lang="fr-FR" sz="24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638800"/>
            <a:ext cx="2452819" cy="9103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11353800" y="6324600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902" y="4266347"/>
            <a:ext cx="1983791" cy="915253"/>
          </a:xfrm>
          <a:prstGeom prst="rect">
            <a:avLst/>
          </a:prstGeom>
        </p:spPr>
      </p:pic>
      <p:sp>
        <p:nvSpPr>
          <p:cNvPr id="10" name="Titre 5">
            <a:extLst>
              <a:ext uri="{FF2B5EF4-FFF2-40B4-BE49-F238E27FC236}">
                <a16:creationId xmlns:a16="http://schemas.microsoft.com/office/drawing/2014/main" id="{419091DF-4D81-444E-AEEE-5B8D1D634A77}"/>
              </a:ext>
            </a:extLst>
          </p:cNvPr>
          <p:cNvSpPr txBox="1">
            <a:spLocks/>
          </p:cNvSpPr>
          <p:nvPr/>
        </p:nvSpPr>
        <p:spPr>
          <a:xfrm>
            <a:off x="533400" y="161511"/>
            <a:ext cx="10744200" cy="981489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b="0" kern="0" dirty="0">
                <a:solidFill>
                  <a:schemeClr val="tx1">
                    <a:lumMod val="75000"/>
                  </a:schemeClr>
                </a:solidFill>
              </a:rPr>
              <a:t>Les Domiciles Groupés pour Personnes Agées (DGPA)</a:t>
            </a:r>
            <a:r>
              <a:rPr lang="fr-FR" dirty="0"/>
              <a:t> , développés par SOLIHA: </a:t>
            </a:r>
            <a:r>
              <a:rPr lang="fr-FR" b="0" kern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fr-FR" kern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3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5">
            <a:extLst>
              <a:ext uri="{FF2B5EF4-FFF2-40B4-BE49-F238E27FC236}">
                <a16:creationId xmlns:a16="http://schemas.microsoft.com/office/drawing/2014/main" id="{419091DF-4D81-444E-AEEE-5B8D1D634A77}"/>
              </a:ext>
            </a:extLst>
          </p:cNvPr>
          <p:cNvSpPr txBox="1">
            <a:spLocks/>
          </p:cNvSpPr>
          <p:nvPr/>
        </p:nvSpPr>
        <p:spPr>
          <a:xfrm>
            <a:off x="533400" y="161511"/>
            <a:ext cx="10744200" cy="981489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b="0" kern="0" dirty="0">
                <a:solidFill>
                  <a:schemeClr val="tx1">
                    <a:lumMod val="75000"/>
                  </a:schemeClr>
                </a:solidFill>
              </a:rPr>
              <a:t>Les Domiciles Groupés pour Personnes Agées (DGPA)</a:t>
            </a:r>
            <a:r>
              <a:rPr lang="fr-FR" dirty="0"/>
              <a:t> , développés par SOLIHA: </a:t>
            </a:r>
            <a:r>
              <a:rPr lang="fr-FR" b="0" kern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fr-FR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601578" y="1371600"/>
            <a:ext cx="8542421" cy="54102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chemeClr val="tx1">
                    <a:lumMod val="75000"/>
                  </a:schemeClr>
                </a:solidFill>
              </a:rPr>
              <a:t>Le principe,</a:t>
            </a:r>
            <a:endParaRPr lang="fr-FR" sz="2300" kern="0" dirty="0">
              <a:solidFill>
                <a:sysClr val="windowText" lastClr="000000"/>
              </a:solidFill>
            </a:endParaRPr>
          </a:p>
          <a:p>
            <a:pPr algn="ctr"/>
            <a:endParaRPr lang="fr-FR" sz="800" kern="0" dirty="0">
              <a:solidFill>
                <a:sysClr val="windowText" lastClr="000000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»"/>
            </a:pPr>
            <a:r>
              <a:rPr lang="fr-FR" sz="2000" b="1" kern="0" dirty="0">
                <a:solidFill>
                  <a:sysClr val="windowText" lastClr="000000"/>
                </a:solidFill>
              </a:rPr>
              <a:t>Répondre aux besoin de logements adaptés</a:t>
            </a:r>
            <a:r>
              <a:rPr lang="fr-FR" sz="2000" kern="0" dirty="0">
                <a:solidFill>
                  <a:sysClr val="windowText" lastClr="000000"/>
                </a:solidFill>
              </a:rPr>
              <a:t> pour des personnes âgées mais autonomes, </a:t>
            </a:r>
            <a:r>
              <a:rPr lang="fr-FR" sz="2000" b="1" kern="0" dirty="0">
                <a:solidFill>
                  <a:sysClr val="windowText" lastClr="000000"/>
                </a:solidFill>
              </a:rPr>
              <a:t>économes en énergie et à loyer très social</a:t>
            </a:r>
            <a:r>
              <a:rPr lang="fr-FR" sz="2000" kern="0" dirty="0">
                <a:solidFill>
                  <a:sysClr val="windowText" lastClr="000000"/>
                </a:solidFill>
              </a:rPr>
              <a:t>, </a:t>
            </a:r>
            <a:r>
              <a:rPr lang="fr-FR" sz="2000" b="1" kern="0" dirty="0">
                <a:solidFill>
                  <a:sysClr val="windowText" lastClr="000000"/>
                </a:solidFill>
              </a:rPr>
              <a:t>situés en centre-bourg à proximité des commerces et services</a:t>
            </a:r>
            <a:r>
              <a:rPr lang="fr-FR" sz="2000" kern="0" dirty="0">
                <a:solidFill>
                  <a:sysClr val="windowText" lastClr="000000"/>
                </a:solidFill>
              </a:rPr>
              <a:t> et se présentant comme une alternative au foyer ou à la maison de retraite, quand rester chez soi devient impossible.</a:t>
            </a:r>
          </a:p>
          <a:p>
            <a:pPr marL="342900" lvl="0" indent="-342900" algn="just">
              <a:buFont typeface="Calibri" panose="020F0502020204030204" pitchFamily="34" charset="0"/>
              <a:buChar char="»"/>
            </a:pPr>
            <a:r>
              <a:rPr lang="fr-FR" sz="2000" b="1" kern="0" dirty="0">
                <a:solidFill>
                  <a:sysClr val="windowText" lastClr="000000"/>
                </a:solidFill>
              </a:rPr>
              <a:t>Rompre le sentiment d’isolement pour les locataires, </a:t>
            </a:r>
            <a:r>
              <a:rPr lang="fr-FR" sz="2000" kern="0" dirty="0">
                <a:solidFill>
                  <a:sysClr val="windowText" lastClr="000000"/>
                </a:solidFill>
              </a:rPr>
              <a:t>puisqu’il s’agit de petits collectifs de 6 à 8 logements, immeuble rénové qui conserve le charme de l’ancien et bien diffèrent d’un habitat stéréotypé et froid, présentant des espaces communs, libres d’accès et d’occupation : salle commune avec cuisine aménagée, jardin partagé, terrasse, cour …</a:t>
            </a:r>
          </a:p>
          <a:p>
            <a:pPr marL="342900" lvl="0" indent="-342900" algn="just">
              <a:buFont typeface="Calibri" panose="020F0502020204030204" pitchFamily="34" charset="0"/>
              <a:buChar char="»"/>
            </a:pPr>
            <a:r>
              <a:rPr lang="fr-FR" sz="2000" b="1" kern="0" dirty="0">
                <a:solidFill>
                  <a:sysClr val="windowText" lastClr="000000"/>
                </a:solidFill>
              </a:rPr>
              <a:t>S’inscrire dans une démarche de revitalisation des cœurs de bourgs </a:t>
            </a:r>
            <a:r>
              <a:rPr lang="fr-FR" sz="2000" kern="0" dirty="0">
                <a:solidFill>
                  <a:sysClr val="windowText" lastClr="000000"/>
                </a:solidFill>
              </a:rPr>
              <a:t>en rénovant le bâti ancien charentais et en amenant de nouveaux habitants / locataires qui vont se tourner vers les services et associations locales, commerces de proximité.</a:t>
            </a:r>
            <a:endParaRPr lang="fr-FR" sz="2600" b="1" kern="0" dirty="0">
              <a:solidFill>
                <a:sysClr val="windowText" lastClr="000000"/>
              </a:solidFill>
            </a:endParaRPr>
          </a:p>
          <a:p>
            <a:pPr algn="just"/>
            <a:endParaRPr lang="fr-FR" sz="24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6" descr="Résultat de recherche d'images pour &quot;dessin personne agée&quot;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980" y="734027"/>
            <a:ext cx="1304091" cy="247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90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5">
            <a:extLst>
              <a:ext uri="{FF2B5EF4-FFF2-40B4-BE49-F238E27FC236}">
                <a16:creationId xmlns:a16="http://schemas.microsoft.com/office/drawing/2014/main" id="{419091DF-4D81-444E-AEEE-5B8D1D634A77}"/>
              </a:ext>
            </a:extLst>
          </p:cNvPr>
          <p:cNvSpPr txBox="1">
            <a:spLocks/>
          </p:cNvSpPr>
          <p:nvPr/>
        </p:nvSpPr>
        <p:spPr>
          <a:xfrm>
            <a:off x="533400" y="161511"/>
            <a:ext cx="10744200" cy="981489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b="0" kern="0" dirty="0">
                <a:solidFill>
                  <a:schemeClr val="tx1">
                    <a:lumMod val="75000"/>
                  </a:schemeClr>
                </a:solidFill>
              </a:rPr>
              <a:t>Les Domiciles Groupés pour Personnes Agées (DGPA)</a:t>
            </a:r>
            <a:r>
              <a:rPr lang="fr-FR" dirty="0"/>
              <a:t> , développés par SOLIHA: </a:t>
            </a:r>
            <a:r>
              <a:rPr lang="fr-FR" b="0" kern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fr-FR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381000" y="4343400"/>
            <a:ext cx="9067800" cy="25146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4" indent="-342900">
              <a:buFont typeface="Wingdings" panose="05000000000000000000" pitchFamily="2" charset="2"/>
              <a:buChar char="Ø"/>
            </a:pPr>
            <a:endParaRPr lang="fr-FR" sz="2200" dirty="0">
              <a:solidFill>
                <a:srgbClr val="000000"/>
              </a:solidFill>
            </a:endParaRPr>
          </a:p>
          <a:p>
            <a:pPr marL="342900" lvl="4" indent="-342900">
              <a:buFont typeface="Wingdings" panose="05000000000000000000" pitchFamily="2" charset="2"/>
              <a:buChar char="§"/>
            </a:pPr>
            <a:endParaRPr lang="fr-FR" sz="2200" dirty="0">
              <a:solidFill>
                <a:srgbClr val="000000"/>
              </a:solidFill>
            </a:endParaRPr>
          </a:p>
          <a:p>
            <a:pPr marL="342900" lvl="4" indent="-342900">
              <a:buFont typeface="Wingdings" panose="05000000000000000000" pitchFamily="2" charset="2"/>
              <a:buChar char="§"/>
            </a:pPr>
            <a:endParaRPr lang="fr-FR" sz="2200" dirty="0">
              <a:solidFill>
                <a:srgbClr val="000000"/>
              </a:solidFill>
            </a:endParaRPr>
          </a:p>
          <a:p>
            <a:pPr algn="ctr"/>
            <a:endParaRPr lang="fr-FR" sz="2200" b="1" kern="0" dirty="0">
              <a:solidFill>
                <a:srgbClr val="000000"/>
              </a:solidFill>
            </a:endParaRPr>
          </a:p>
        </p:txBody>
      </p:sp>
      <p:pic>
        <p:nvPicPr>
          <p:cNvPr id="6" name="Picture 2" descr="Résultat de recherche d'images pour &quot;dessin personne agée&quot;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64" y1="35625" x2="4564" y2="35625"/>
                        <a14:foregroundMark x1="4979" y1="40313" x2="4979" y2="40313"/>
                        <a14:foregroundMark x1="25726" y1="38125" x2="25726" y2="38125"/>
                        <a14:foregroundMark x1="24481" y1="33125" x2="24481" y2="33125"/>
                        <a14:foregroundMark x1="69295" y1="29688" x2="69295" y2="29688"/>
                        <a14:foregroundMark x1="89627" y1="29063" x2="89627" y2="29063"/>
                        <a14:foregroundMark x1="86722" y1="33750" x2="86722" y2="33750"/>
                        <a14:foregroundMark x1="84647" y1="28750" x2="84647" y2="28750"/>
                        <a14:foregroundMark x1="66805" y1="8438" x2="66805" y2="8438"/>
                        <a14:foregroundMark x1="18257" y1="64375" x2="18257" y2="64375"/>
                        <a14:foregroundMark x1="17842" y1="52812" x2="17842" y2="52812"/>
                        <a14:foregroundMark x1="67220" y1="51250" x2="67220" y2="51250"/>
                        <a14:foregroundMark x1="83402" y1="53438" x2="83402" y2="53438"/>
                        <a14:foregroundMark x1="53942" y1="14688" x2="53942" y2="14688"/>
                        <a14:foregroundMark x1="60166" y1="9688" x2="60166" y2="9688"/>
                        <a14:foregroundMark x1="92946" y1="21563" x2="92946" y2="21563"/>
                        <a14:foregroundMark x1="88797" y1="12188" x2="88797" y2="12188"/>
                        <a14:backgroundMark x1="60166" y1="99063" x2="60166" y2="99063"/>
                        <a14:backgroundMark x1="67635" y1="99063" x2="67635" y2="99063"/>
                        <a14:backgroundMark x1="63485" y1="99063" x2="63485" y2="99063"/>
                        <a14:backgroundMark x1="56017" y1="99375" x2="56017" y2="99375"/>
                        <a14:backgroundMark x1="51037" y1="98750" x2="51037" y2="98750"/>
                        <a14:backgroundMark x1="45643" y1="99063" x2="45643" y2="99063"/>
                        <a14:backgroundMark x1="41079" y1="99063" x2="41079" y2="99063"/>
                        <a14:backgroundMark x1="34025" y1="99375" x2="34025" y2="99375"/>
                        <a14:backgroundMark x1="30705" y1="99375" x2="30705" y2="99375"/>
                        <a14:backgroundMark x1="26141" y1="99375" x2="26141" y2="99375"/>
                        <a14:backgroundMark x1="21992" y1="99375" x2="21992" y2="99375"/>
                        <a14:backgroundMark x1="19087" y1="99375" x2="19087" y2="9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743200"/>
            <a:ext cx="1466426" cy="195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18FCD111-C2E8-E55B-CEE9-2BD2636E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38200"/>
            <a:ext cx="10744200" cy="981489"/>
          </a:xfrm>
        </p:spPr>
        <p:txBody>
          <a:bodyPr/>
          <a:lstStyle/>
          <a:p>
            <a:pPr algn="l" rtl="0"/>
            <a:br>
              <a:rPr lang="fr-FR" b="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fr-FR" sz="3200" b="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Les préalables,</a:t>
            </a:r>
            <a:br>
              <a:rPr lang="fr-FR" sz="3200" b="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fr-FR" sz="3200" b="0" kern="1200" dirty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A67E87C-70FF-5933-BE84-EC6BCAB70578}"/>
              </a:ext>
            </a:extLst>
          </p:cNvPr>
          <p:cNvSpPr txBox="1">
            <a:spLocks/>
          </p:cNvSpPr>
          <p:nvPr/>
        </p:nvSpPr>
        <p:spPr>
          <a:xfrm>
            <a:off x="533400" y="1828800"/>
            <a:ext cx="8382000" cy="54102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kern="0" dirty="0">
                <a:solidFill>
                  <a:sysClr val="windowText" lastClr="000000"/>
                </a:solidFill>
              </a:rPr>
              <a:t>Repérer le bâti potentiel;</a:t>
            </a:r>
          </a:p>
          <a:p>
            <a:endParaRPr lang="fr-FR" sz="2400" b="1" kern="0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2200" b="1" i="1" kern="0" dirty="0">
                <a:solidFill>
                  <a:schemeClr val="tx1">
                    <a:lumMod val="75000"/>
                  </a:schemeClr>
                </a:solidFill>
              </a:rPr>
              <a:t>Veiller à la pertinence de la localisation du projet</a:t>
            </a:r>
          </a:p>
          <a:p>
            <a:pPr algn="ctr"/>
            <a:r>
              <a:rPr lang="fr-FR" sz="2200" b="1" i="1" kern="0" dirty="0">
                <a:solidFill>
                  <a:schemeClr val="tx1">
                    <a:lumMod val="75000"/>
                  </a:schemeClr>
                </a:solidFill>
              </a:rPr>
              <a:t>Projet situé en centre-bourg ayant conservé un minimum de commerces et de services de proximité</a:t>
            </a:r>
          </a:p>
          <a:p>
            <a:pPr marL="342900" indent="-342900" algn="ctr">
              <a:buFont typeface="Calibri" panose="020F0502020204030204" pitchFamily="34" charset="0"/>
              <a:buChar char="«"/>
            </a:pPr>
            <a:endParaRPr lang="fr-FR" sz="2400" b="1" kern="0" dirty="0">
              <a:solidFill>
                <a:sysClr val="windowText" lastClr="000000"/>
              </a:solidFill>
            </a:endParaRPr>
          </a:p>
          <a:p>
            <a:pPr marL="342900" lvl="4" indent="-342900" algn="just">
              <a:buFont typeface="Calibri" panose="020F0502020204030204" pitchFamily="34" charset="0"/>
              <a:buChar char="«"/>
            </a:pPr>
            <a:r>
              <a:rPr lang="fr-FR" sz="2200" dirty="0">
                <a:solidFill>
                  <a:srgbClr val="000000"/>
                </a:solidFill>
              </a:rPr>
              <a:t>S’inscrire dans une logique de revitalisation des centres-bourgs ruraux en privilégiant la rénovation du bâti ancien, en valorisant le patrimoine</a:t>
            </a:r>
          </a:p>
          <a:p>
            <a:pPr marL="342900" lvl="4" indent="-342900" algn="just">
              <a:buFont typeface="Calibri" panose="020F0502020204030204" pitchFamily="34" charset="0"/>
              <a:buChar char="«"/>
            </a:pPr>
            <a:r>
              <a:rPr lang="fr-FR" sz="2200" dirty="0">
                <a:solidFill>
                  <a:srgbClr val="000000"/>
                </a:solidFill>
              </a:rPr>
              <a:t>Favoriser le lien social, les locataires vont se tourner vers les services et associations locales, les commerces de proximité</a:t>
            </a:r>
          </a:p>
          <a:p>
            <a:pPr marL="342900" lvl="4" indent="-342900" algn="just">
              <a:buFont typeface="Calibri" panose="020F0502020204030204" pitchFamily="34" charset="0"/>
              <a:buChar char="«"/>
            </a:pPr>
            <a:r>
              <a:rPr lang="fr-FR" sz="2200" dirty="0">
                <a:solidFill>
                  <a:srgbClr val="000000"/>
                </a:solidFill>
              </a:rPr>
              <a:t>Estimer le niveau d’investissement possible de la commune dans le projet d’Habitat Inclusif (financier et politique)</a:t>
            </a:r>
          </a:p>
          <a:p>
            <a:pPr marL="342900" lvl="4" indent="-342900" algn="just">
              <a:buFont typeface="Calibri" panose="020F0502020204030204" pitchFamily="34" charset="0"/>
              <a:buChar char="«"/>
            </a:pPr>
            <a:r>
              <a:rPr lang="fr-FR" sz="2200" dirty="0">
                <a:solidFill>
                  <a:srgbClr val="000000"/>
                </a:solidFill>
              </a:rPr>
              <a:t>Mener ou se faire accompagner pour la négociation foncière</a:t>
            </a:r>
          </a:p>
          <a:p>
            <a:pPr algn="just"/>
            <a:endParaRPr lang="fr-FR" sz="24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2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381000" y="4343400"/>
            <a:ext cx="9067800" cy="25146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4" indent="-342900">
              <a:buFont typeface="Wingdings" panose="05000000000000000000" pitchFamily="2" charset="2"/>
              <a:buChar char="Ø"/>
            </a:pPr>
            <a:endParaRPr lang="fr-FR" sz="2200" dirty="0">
              <a:solidFill>
                <a:srgbClr val="000000"/>
              </a:solidFill>
            </a:endParaRPr>
          </a:p>
          <a:p>
            <a:pPr marL="342900" lvl="4" indent="-342900">
              <a:buFont typeface="Wingdings" panose="05000000000000000000" pitchFamily="2" charset="2"/>
              <a:buChar char="§"/>
            </a:pPr>
            <a:endParaRPr lang="fr-FR" sz="2200" dirty="0">
              <a:solidFill>
                <a:srgbClr val="000000"/>
              </a:solidFill>
            </a:endParaRPr>
          </a:p>
          <a:p>
            <a:pPr marL="342900" lvl="4" indent="-342900">
              <a:buFont typeface="Wingdings" panose="05000000000000000000" pitchFamily="2" charset="2"/>
              <a:buChar char="§"/>
            </a:pPr>
            <a:endParaRPr lang="fr-FR" sz="2200" dirty="0">
              <a:solidFill>
                <a:srgbClr val="000000"/>
              </a:solidFill>
            </a:endParaRPr>
          </a:p>
          <a:p>
            <a:pPr algn="ctr"/>
            <a:endParaRPr lang="fr-FR" sz="2200" b="1" kern="0" dirty="0">
              <a:solidFill>
                <a:srgbClr val="000000"/>
              </a:solidFill>
            </a:endParaRPr>
          </a:p>
        </p:txBody>
      </p:sp>
      <p:pic>
        <p:nvPicPr>
          <p:cNvPr id="6" name="Picture 2" descr="Résultat de recherche d'images pour &quot;dessin personne agée&quot;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64" y1="35625" x2="4564" y2="35625"/>
                        <a14:foregroundMark x1="4979" y1="40313" x2="4979" y2="40313"/>
                        <a14:foregroundMark x1="25726" y1="38125" x2="25726" y2="38125"/>
                        <a14:foregroundMark x1="24481" y1="33125" x2="24481" y2="33125"/>
                        <a14:foregroundMark x1="69295" y1="29688" x2="69295" y2="29688"/>
                        <a14:foregroundMark x1="89627" y1="29063" x2="89627" y2="29063"/>
                        <a14:foregroundMark x1="86722" y1="33750" x2="86722" y2="33750"/>
                        <a14:foregroundMark x1="84647" y1="28750" x2="84647" y2="28750"/>
                        <a14:foregroundMark x1="66805" y1="8438" x2="66805" y2="8438"/>
                        <a14:foregroundMark x1="18257" y1="64375" x2="18257" y2="64375"/>
                        <a14:foregroundMark x1="17842" y1="52812" x2="17842" y2="52812"/>
                        <a14:foregroundMark x1="67220" y1="51250" x2="67220" y2="51250"/>
                        <a14:foregroundMark x1="83402" y1="53438" x2="83402" y2="53438"/>
                        <a14:foregroundMark x1="53942" y1="14688" x2="53942" y2="14688"/>
                        <a14:foregroundMark x1="60166" y1="9688" x2="60166" y2="9688"/>
                        <a14:foregroundMark x1="92946" y1="21563" x2="92946" y2="21563"/>
                        <a14:foregroundMark x1="88797" y1="12188" x2="88797" y2="12188"/>
                        <a14:backgroundMark x1="60166" y1="99063" x2="60166" y2="99063"/>
                        <a14:backgroundMark x1="67635" y1="99063" x2="67635" y2="99063"/>
                        <a14:backgroundMark x1="63485" y1="99063" x2="63485" y2="99063"/>
                        <a14:backgroundMark x1="56017" y1="99375" x2="56017" y2="99375"/>
                        <a14:backgroundMark x1="51037" y1="98750" x2="51037" y2="98750"/>
                        <a14:backgroundMark x1="45643" y1="99063" x2="45643" y2="99063"/>
                        <a14:backgroundMark x1="41079" y1="99063" x2="41079" y2="99063"/>
                        <a14:backgroundMark x1="34025" y1="99375" x2="34025" y2="99375"/>
                        <a14:backgroundMark x1="30705" y1="99375" x2="30705" y2="99375"/>
                        <a14:backgroundMark x1="26141" y1="99375" x2="26141" y2="99375"/>
                        <a14:backgroundMark x1="21992" y1="99375" x2="21992" y2="99375"/>
                        <a14:backgroundMark x1="19087" y1="99375" x2="19087" y2="9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743200"/>
            <a:ext cx="1466426" cy="195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18FCD111-C2E8-E55B-CEE9-2BD2636E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1"/>
            <a:ext cx="10744200" cy="981489"/>
          </a:xfrm>
        </p:spPr>
        <p:txBody>
          <a:bodyPr/>
          <a:lstStyle/>
          <a:p>
            <a:pPr algn="l" rtl="0"/>
            <a:br>
              <a:rPr lang="fr-FR" b="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fr-FR" sz="3200" b="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Les préalables,</a:t>
            </a:r>
            <a:br>
              <a:rPr lang="fr-FR" sz="3200" b="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fr-FR" sz="3200" b="0" kern="1200" dirty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A67E87C-70FF-5933-BE84-EC6BCAB70578}"/>
              </a:ext>
            </a:extLst>
          </p:cNvPr>
          <p:cNvSpPr txBox="1">
            <a:spLocks/>
          </p:cNvSpPr>
          <p:nvPr/>
        </p:nvSpPr>
        <p:spPr>
          <a:xfrm>
            <a:off x="533400" y="1755521"/>
            <a:ext cx="9296400" cy="6474079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kern="0" dirty="0">
                <a:solidFill>
                  <a:sysClr val="windowText" lastClr="000000"/>
                </a:solidFill>
              </a:rPr>
              <a:t>Missionner SOliHA pour réaliser une étude faisabilité;</a:t>
            </a:r>
          </a:p>
          <a:p>
            <a:endParaRPr lang="fr-FR" sz="2400" b="1" kern="0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2400" b="1" i="1" kern="0" dirty="0">
                <a:solidFill>
                  <a:schemeClr val="tx1">
                    <a:lumMod val="75000"/>
                  </a:schemeClr>
                </a:solidFill>
              </a:rPr>
              <a:t>S’inscrire dans une Logique de projet national ou régional </a:t>
            </a:r>
          </a:p>
          <a:p>
            <a:pPr algn="ctr"/>
            <a:r>
              <a:rPr lang="fr-FR" sz="2400" b="1" i="1" kern="0" dirty="0">
                <a:solidFill>
                  <a:schemeClr val="tx1">
                    <a:lumMod val="75000"/>
                  </a:schemeClr>
                </a:solidFill>
              </a:rPr>
              <a:t>(appel à manifestation d’intérêt « revitalisation centres-bourgs" , programmes Petites Villes de Demain ou Action Cœur de Ville…)</a:t>
            </a:r>
          </a:p>
          <a:p>
            <a:endParaRPr lang="fr-FR" sz="2200" dirty="0">
              <a:solidFill>
                <a:srgbClr val="000000"/>
              </a:solidFill>
            </a:endParaRPr>
          </a:p>
          <a:p>
            <a:pPr marL="342900" indent="-342900">
              <a:buFont typeface="Calibri" panose="020F0502020204030204" pitchFamily="34" charset="0"/>
              <a:buChar char="»"/>
            </a:pPr>
            <a:r>
              <a:rPr lang="fr-FR" sz="2200" dirty="0">
                <a:solidFill>
                  <a:srgbClr val="000000"/>
                </a:solidFill>
              </a:rPr>
              <a:t>Etudier la faisabilité du projet immobilier (technique, </a:t>
            </a:r>
            <a:r>
              <a:rPr lang="fr-FR" sz="2200" kern="0" dirty="0">
                <a:solidFill>
                  <a:sysClr val="windowText" lastClr="000000"/>
                </a:solidFill>
              </a:rPr>
              <a:t>financier</a:t>
            </a:r>
            <a:r>
              <a:rPr lang="fr-FR" sz="2200" dirty="0">
                <a:solidFill>
                  <a:srgbClr val="000000"/>
                </a:solidFill>
              </a:rPr>
              <a:t>, juridique…)</a:t>
            </a:r>
          </a:p>
          <a:p>
            <a:pPr marL="342900" indent="-342900">
              <a:buFont typeface="Calibri" panose="020F0502020204030204" pitchFamily="34" charset="0"/>
              <a:buChar char="»"/>
            </a:pPr>
            <a:r>
              <a:rPr lang="fr-FR" sz="2200" dirty="0">
                <a:solidFill>
                  <a:srgbClr val="000000"/>
                </a:solidFill>
              </a:rPr>
              <a:t>Etudier l’offre locative, consulter les habitants et les acteurs de l’immobilier…préparer les potentiels arrivants au changement.</a:t>
            </a:r>
          </a:p>
          <a:p>
            <a:pPr marL="358775"/>
            <a:r>
              <a:rPr lang="fr-FR" sz="2200" dirty="0">
                <a:solidFill>
                  <a:srgbClr val="000000"/>
                </a:solidFill>
              </a:rPr>
              <a:t>(concertation habitants-riverains-commerçants-acteurs du territoire/animation d’un réseau de futurs locataires …)</a:t>
            </a:r>
          </a:p>
          <a:p>
            <a:pPr marL="342900" indent="-342900">
              <a:buFont typeface="Calibri" panose="020F0502020204030204" pitchFamily="34" charset="0"/>
              <a:buChar char="»"/>
            </a:pPr>
            <a:r>
              <a:rPr lang="fr-FR" sz="2200" dirty="0">
                <a:solidFill>
                  <a:srgbClr val="000000"/>
                </a:solidFill>
              </a:rPr>
              <a:t>Établir une programmation partagée avec les élus et les acteurs sollicités.</a:t>
            </a:r>
          </a:p>
          <a:p>
            <a:pPr marL="342900" indent="-342900">
              <a:buFont typeface="Calibri" panose="020F0502020204030204" pitchFamily="34" charset="0"/>
              <a:buChar char="»"/>
            </a:pPr>
            <a:r>
              <a:rPr lang="fr-FR" sz="2200" dirty="0">
                <a:solidFill>
                  <a:srgbClr val="000000"/>
                </a:solidFill>
              </a:rPr>
              <a:t>Identifier les aides mobilisables (financeurs, autres partenaires…)</a:t>
            </a:r>
          </a:p>
          <a:p>
            <a:endParaRPr lang="fr-FR" sz="2200" dirty="0">
              <a:solidFill>
                <a:srgbClr val="000000"/>
              </a:solidFill>
            </a:endParaRPr>
          </a:p>
          <a:p>
            <a:endParaRPr lang="fr-FR" sz="2400" b="1" kern="0" dirty="0">
              <a:solidFill>
                <a:sysClr val="windowText" lastClr="000000"/>
              </a:solidFill>
            </a:endParaRPr>
          </a:p>
          <a:p>
            <a:pPr algn="just"/>
            <a:endParaRPr lang="fr-FR" sz="2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Titre 5">
            <a:extLst>
              <a:ext uri="{FF2B5EF4-FFF2-40B4-BE49-F238E27FC236}">
                <a16:creationId xmlns:a16="http://schemas.microsoft.com/office/drawing/2014/main" id="{419091DF-4D81-444E-AEEE-5B8D1D634A77}"/>
              </a:ext>
            </a:extLst>
          </p:cNvPr>
          <p:cNvSpPr txBox="1">
            <a:spLocks/>
          </p:cNvSpPr>
          <p:nvPr/>
        </p:nvSpPr>
        <p:spPr>
          <a:xfrm>
            <a:off x="533400" y="161511"/>
            <a:ext cx="10744200" cy="981489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b="0" kern="0" dirty="0">
                <a:solidFill>
                  <a:schemeClr val="tx1">
                    <a:lumMod val="75000"/>
                  </a:schemeClr>
                </a:solidFill>
              </a:rPr>
              <a:t>Les Domiciles Groupés pour Personnes Agées (DGPA)</a:t>
            </a:r>
            <a:r>
              <a:rPr lang="fr-FR" dirty="0"/>
              <a:t> , développés par SOLIHA: </a:t>
            </a:r>
            <a:r>
              <a:rPr lang="fr-FR" b="0" kern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fr-FR" kern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3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381000" y="4343400"/>
            <a:ext cx="9067800" cy="25146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4" indent="-342900">
              <a:buFont typeface="Wingdings" panose="05000000000000000000" pitchFamily="2" charset="2"/>
              <a:buChar char="Ø"/>
            </a:pPr>
            <a:endParaRPr lang="fr-FR" sz="2200" dirty="0">
              <a:solidFill>
                <a:srgbClr val="000000"/>
              </a:solidFill>
            </a:endParaRPr>
          </a:p>
          <a:p>
            <a:pPr marL="342900" lvl="4" indent="-342900">
              <a:buFont typeface="Wingdings" panose="05000000000000000000" pitchFamily="2" charset="2"/>
              <a:buChar char="§"/>
            </a:pPr>
            <a:endParaRPr lang="fr-FR" sz="2200" dirty="0">
              <a:solidFill>
                <a:srgbClr val="000000"/>
              </a:solidFill>
            </a:endParaRPr>
          </a:p>
          <a:p>
            <a:pPr marL="342900" lvl="4" indent="-342900">
              <a:buFont typeface="Wingdings" panose="05000000000000000000" pitchFamily="2" charset="2"/>
              <a:buChar char="§"/>
            </a:pPr>
            <a:endParaRPr lang="fr-FR" sz="2200" dirty="0">
              <a:solidFill>
                <a:srgbClr val="000000"/>
              </a:solidFill>
            </a:endParaRPr>
          </a:p>
          <a:p>
            <a:pPr algn="ctr"/>
            <a:endParaRPr lang="fr-FR" sz="2200" b="1" kern="0" dirty="0">
              <a:solidFill>
                <a:srgbClr val="000000"/>
              </a:solidFill>
            </a:endParaRP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18FCD111-C2E8-E55B-CEE9-2BD2636E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10744200" cy="981489"/>
          </a:xfrm>
        </p:spPr>
        <p:txBody>
          <a:bodyPr/>
          <a:lstStyle/>
          <a:p>
            <a:pPr algn="l"/>
            <a:br>
              <a:rPr lang="fr-FR" b="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tx1">
                    <a:lumMod val="75000"/>
                  </a:schemeClr>
                </a:solidFill>
              </a:rPr>
              <a:t>La mise </a:t>
            </a:r>
            <a:r>
              <a:rPr lang="fr-FR" dirty="0">
                <a:solidFill>
                  <a:srgbClr val="004968"/>
                </a:solidFill>
              </a:rPr>
              <a:t>en œuvre </a:t>
            </a:r>
            <a:r>
              <a:rPr lang="fr-FR" dirty="0">
                <a:solidFill>
                  <a:srgbClr val="004968"/>
                </a:solidFill>
                <a:sym typeface="Wingdings 3" panose="05040102010807070707" pitchFamily="18" charset="2"/>
              </a:rPr>
              <a:t>→</a:t>
            </a:r>
            <a:br>
              <a:rPr lang="fr-FR" dirty="0"/>
            </a:br>
            <a:endParaRPr lang="fr-FR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A67E87C-70FF-5933-BE84-EC6BCAB70578}"/>
              </a:ext>
            </a:extLst>
          </p:cNvPr>
          <p:cNvSpPr txBox="1">
            <a:spLocks/>
          </p:cNvSpPr>
          <p:nvPr/>
        </p:nvSpPr>
        <p:spPr>
          <a:xfrm>
            <a:off x="7162800" y="625554"/>
            <a:ext cx="4876800" cy="4860845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Calibri" panose="020F0502020204030204" pitchFamily="34" charset="0"/>
              <a:buChar char="→"/>
            </a:pPr>
            <a:r>
              <a:rPr lang="fr-FR" sz="2000" kern="0" dirty="0">
                <a:solidFill>
                  <a:srgbClr val="004968"/>
                </a:solidFill>
              </a:rPr>
              <a:t>…Et aperçu du déroulé du montage administratif et financier,</a:t>
            </a:r>
            <a:r>
              <a:rPr lang="fr-FR" sz="2000" b="1" kern="0" dirty="0">
                <a:solidFill>
                  <a:srgbClr val="004968"/>
                </a:solidFill>
              </a:rPr>
              <a:t> mené en parallèle des études techniques </a:t>
            </a:r>
            <a:r>
              <a:rPr lang="fr-FR" sz="2000" kern="0" dirty="0">
                <a:solidFill>
                  <a:srgbClr val="004968"/>
                </a:solidFill>
              </a:rPr>
              <a:t>et de la mise en œuvre des travaux.</a:t>
            </a:r>
          </a:p>
          <a:p>
            <a:pPr marL="342900" indent="-342900" algn="just">
              <a:buFont typeface="Calibri" panose="020F0502020204030204" pitchFamily="34" charset="0"/>
              <a:buChar char="→"/>
            </a:pPr>
            <a:r>
              <a:rPr lang="fr-FR" sz="2000" kern="0" dirty="0">
                <a:solidFill>
                  <a:srgbClr val="004968"/>
                </a:solidFill>
              </a:rPr>
              <a:t>Ce portage se mène sur le temps long (</a:t>
            </a:r>
            <a:r>
              <a:rPr lang="fr-FR" sz="2000" b="1" kern="0" dirty="0">
                <a:solidFill>
                  <a:srgbClr val="004968"/>
                </a:solidFill>
              </a:rPr>
              <a:t>environ 3 - 4 ans</a:t>
            </a:r>
            <a:r>
              <a:rPr lang="fr-FR" sz="2000" kern="0" dirty="0">
                <a:solidFill>
                  <a:srgbClr val="004968"/>
                </a:solidFill>
              </a:rPr>
              <a:t>) et nécessite de mettre en concordance les différentes aides et dispositifs dans les mêmes délais.</a:t>
            </a:r>
          </a:p>
          <a:p>
            <a:pPr marL="342900" indent="-342900" algn="just">
              <a:buFont typeface="Calibri" panose="020F0502020204030204" pitchFamily="34" charset="0"/>
              <a:buChar char="→"/>
            </a:pPr>
            <a:r>
              <a:rPr lang="fr-FR" sz="2000" kern="0" dirty="0">
                <a:solidFill>
                  <a:srgbClr val="004968"/>
                </a:solidFill>
              </a:rPr>
              <a:t>Le projet d’aménagement de bourg et l’accessibilité au site doit se mener de front.</a:t>
            </a:r>
          </a:p>
          <a:p>
            <a:pPr marL="342900" indent="-342900" algn="just">
              <a:buFont typeface="Calibri" panose="020F0502020204030204" pitchFamily="34" charset="0"/>
              <a:buChar char="→"/>
            </a:pPr>
            <a:r>
              <a:rPr lang="fr-FR" sz="2000" kern="0" dirty="0">
                <a:solidFill>
                  <a:srgbClr val="004968"/>
                </a:solidFill>
              </a:rPr>
              <a:t>Le projet de travaux se conduit aussi en parallèle du </a:t>
            </a:r>
            <a:r>
              <a:rPr lang="fr-FR" sz="2000" b="1" kern="0" dirty="0">
                <a:solidFill>
                  <a:srgbClr val="004968"/>
                </a:solidFill>
              </a:rPr>
              <a:t>projet locatif</a:t>
            </a:r>
            <a:r>
              <a:rPr lang="fr-FR" sz="2000" kern="0" dirty="0">
                <a:solidFill>
                  <a:srgbClr val="004968"/>
                </a:solidFill>
              </a:rPr>
              <a:t>;</a:t>
            </a:r>
          </a:p>
          <a:p>
            <a:pPr marL="355600" lvl="1"/>
            <a:r>
              <a:rPr lang="fr-FR" sz="2000" kern="0" dirty="0">
                <a:solidFill>
                  <a:srgbClr val="004968"/>
                </a:solidFill>
              </a:rPr>
              <a:t>Solliciter et sensibiliser les potentiels futurs locataires au « bon moment ».</a:t>
            </a:r>
          </a:p>
          <a:p>
            <a:endParaRPr lang="fr-FR" sz="24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45281BBB-EA04-1D44-2B9E-C63C7AD53E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1191178"/>
              </p:ext>
            </p:extLst>
          </p:nvPr>
        </p:nvGraphicFramePr>
        <p:xfrm>
          <a:off x="558800" y="1057689"/>
          <a:ext cx="6299200" cy="580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235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01" y="1553975"/>
            <a:ext cx="4894938" cy="327133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1951" y="1570017"/>
            <a:ext cx="66294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»"/>
            </a:pPr>
            <a:r>
              <a:rPr lang="fr-FR" sz="2000" dirty="0">
                <a:solidFill>
                  <a:srgbClr val="000000"/>
                </a:solidFill>
              </a:rPr>
              <a:t>1200 habitants, Située à 15 mn d’Angoulême</a:t>
            </a:r>
          </a:p>
          <a:p>
            <a:pPr marL="285750" indent="-285750">
              <a:buFont typeface="Calibri" panose="020F0502020204030204" pitchFamily="34" charset="0"/>
              <a:buChar char="»"/>
            </a:pPr>
            <a:r>
              <a:rPr lang="fr-FR" sz="2000" dirty="0">
                <a:solidFill>
                  <a:srgbClr val="000000"/>
                </a:solidFill>
              </a:rPr>
              <a:t>Transformation d’anciens ateliers associatifs (IME) en deux unités d’habitation permettant la création d’un petit collectif</a:t>
            </a:r>
          </a:p>
          <a:p>
            <a:pPr marL="285750" indent="-285750">
              <a:buFont typeface="Calibri" panose="020F0502020204030204" pitchFamily="34" charset="0"/>
              <a:buChar char="»"/>
            </a:pPr>
            <a:r>
              <a:rPr lang="fr-FR" sz="2000" dirty="0">
                <a:solidFill>
                  <a:srgbClr val="000000"/>
                </a:solidFill>
              </a:rPr>
              <a:t>6 logements individuels dédiés aux séniors (38 à 54 m</a:t>
            </a:r>
            <a:r>
              <a:rPr lang="fr-FR" sz="2000" baseline="30000" dirty="0">
                <a:solidFill>
                  <a:srgbClr val="000000"/>
                </a:solidFill>
              </a:rPr>
              <a:t>2 </a:t>
            </a:r>
            <a:r>
              <a:rPr lang="fr-FR" sz="2000" dirty="0">
                <a:solidFill>
                  <a:srgbClr val="000000"/>
                </a:solidFill>
              </a:rPr>
              <a:t>) à loyers très sociaux (200€-268€) </a:t>
            </a:r>
          </a:p>
          <a:p>
            <a:pPr marL="285750" indent="-285750">
              <a:buFont typeface="Calibri" panose="020F0502020204030204" pitchFamily="34" charset="0"/>
              <a:buChar char="»"/>
            </a:pPr>
            <a:r>
              <a:rPr lang="fr-FR" sz="2000" dirty="0">
                <a:solidFill>
                  <a:srgbClr val="000000"/>
                </a:solidFill>
              </a:rPr>
              <a:t>1 salle commune de 32</a:t>
            </a:r>
            <a:r>
              <a:rPr lang="fr-FR" sz="2000" baseline="30000" dirty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m</a:t>
            </a:r>
            <a:r>
              <a:rPr lang="fr-FR" sz="2000" baseline="30000" dirty="0">
                <a:solidFill>
                  <a:srgbClr val="000000"/>
                </a:solidFill>
              </a:rPr>
              <a:t>2 </a:t>
            </a:r>
            <a:r>
              <a:rPr lang="fr-FR" sz="2000" dirty="0">
                <a:solidFill>
                  <a:srgbClr val="000000"/>
                </a:solidFill>
              </a:rPr>
              <a:t> et espaces communs (cour arborée, jardin surélevé, ascenseur…)</a:t>
            </a:r>
          </a:p>
          <a:p>
            <a:endParaRPr lang="fr-FR" sz="1500" dirty="0">
              <a:solidFill>
                <a:srgbClr val="000000"/>
              </a:solidFill>
            </a:endParaRPr>
          </a:p>
        </p:txBody>
      </p:sp>
      <p:sp>
        <p:nvSpPr>
          <p:cNvPr id="10" name="Titre 5">
            <a:extLst>
              <a:ext uri="{FF2B5EF4-FFF2-40B4-BE49-F238E27FC236}">
                <a16:creationId xmlns:a16="http://schemas.microsoft.com/office/drawing/2014/main" id="{419091DF-4D81-444E-AEEE-5B8D1D63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10744200" cy="981489"/>
          </a:xfrm>
        </p:spPr>
        <p:txBody>
          <a:bodyPr/>
          <a:lstStyle/>
          <a:p>
            <a:r>
              <a:rPr lang="fr-FR" b="0" dirty="0">
                <a:solidFill>
                  <a:schemeClr val="tx1">
                    <a:lumMod val="75000"/>
                  </a:schemeClr>
                </a:solidFill>
              </a:rPr>
              <a:t>Les Domiciles Groupés pour Personnes Agées (DGPA) , </a:t>
            </a:r>
            <a:br>
              <a:rPr lang="fr-FR" b="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tx1">
                    <a:lumMod val="75000"/>
                  </a:schemeClr>
                </a:solidFill>
              </a:rPr>
              <a:t>L’exemple de SIREUIL – </a:t>
            </a:r>
            <a:r>
              <a:rPr lang="fr-FR" b="0" dirty="0">
                <a:solidFill>
                  <a:schemeClr val="tx1">
                    <a:lumMod val="75000"/>
                  </a:schemeClr>
                </a:solidFill>
              </a:rPr>
              <a:t>Opération menée de 2016 à 2020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4259179"/>
            <a:ext cx="3251200" cy="24384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1" y="4259179"/>
            <a:ext cx="3251200" cy="24384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82200" y="6367091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17/12/2015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719A024-2989-A3BA-541A-316C8B851D76}"/>
              </a:ext>
            </a:extLst>
          </p:cNvPr>
          <p:cNvSpPr txBox="1"/>
          <p:nvPr/>
        </p:nvSpPr>
        <p:spPr>
          <a:xfrm>
            <a:off x="216568" y="1014858"/>
            <a:ext cx="8377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spc="-15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Un parmi les </a:t>
            </a:r>
            <a:r>
              <a:rPr lang="fr-FR" b="1" i="1" spc="-15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8 </a:t>
            </a:r>
            <a:r>
              <a:rPr lang="fr-FR" i="1" spc="-15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opérations en Charente, 52 Logements à loyers très sociaux</a:t>
            </a:r>
          </a:p>
        </p:txBody>
      </p:sp>
    </p:spTree>
    <p:extLst>
      <p:ext uri="{BB962C8B-B14F-4D97-AF65-F5344CB8AC3E}">
        <p14:creationId xmlns:p14="http://schemas.microsoft.com/office/powerpoint/2010/main" val="100299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" y="1295400"/>
            <a:ext cx="699824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95" y="4090200"/>
            <a:ext cx="3697705" cy="277327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95" y="1295400"/>
            <a:ext cx="3697705" cy="277327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334000" y="6550223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</a:rPr>
              <a:t>08/09/2020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9AB2FA-4DF8-665B-3E4F-A83FA0E310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081340"/>
            <a:ext cx="2084805" cy="2779740"/>
          </a:xfrm>
          <a:prstGeom prst="rect">
            <a:avLst/>
          </a:prstGeom>
        </p:spPr>
      </p:pic>
      <p:sp>
        <p:nvSpPr>
          <p:cNvPr id="12" name="Titre 5">
            <a:extLst>
              <a:ext uri="{FF2B5EF4-FFF2-40B4-BE49-F238E27FC236}">
                <a16:creationId xmlns:a16="http://schemas.microsoft.com/office/drawing/2014/main" id="{B512EB23-7690-85F5-50BB-42AE2678DBE6}"/>
              </a:ext>
            </a:extLst>
          </p:cNvPr>
          <p:cNvSpPr txBox="1">
            <a:spLocks/>
          </p:cNvSpPr>
          <p:nvPr/>
        </p:nvSpPr>
        <p:spPr>
          <a:xfrm>
            <a:off x="304800" y="85311"/>
            <a:ext cx="10744200" cy="981489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br>
              <a:rPr lang="fr-FR" b="0" kern="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fr-FR" kern="0" dirty="0">
                <a:solidFill>
                  <a:schemeClr val="tx1">
                    <a:lumMod val="75000"/>
                  </a:schemeClr>
                </a:solidFill>
              </a:rPr>
              <a:t>L’exemple de SIREUIL</a:t>
            </a:r>
          </a:p>
        </p:txBody>
      </p:sp>
    </p:spTree>
    <p:extLst>
      <p:ext uri="{BB962C8B-B14F-4D97-AF65-F5344CB8AC3E}">
        <p14:creationId xmlns:p14="http://schemas.microsoft.com/office/powerpoint/2010/main" val="3602637666"/>
      </p:ext>
    </p:extLst>
  </p:cSld>
  <p:clrMapOvr>
    <a:masterClrMapping/>
  </p:clrMapOvr>
</p:sld>
</file>

<file path=ppt/theme/theme1.xml><?xml version="1.0" encoding="utf-8"?>
<a:theme xmlns:a="http://schemas.openxmlformats.org/drawingml/2006/main" name="1_SOLIHA">
  <a:themeElements>
    <a:clrScheme name="Personnalisé 1">
      <a:dk1>
        <a:srgbClr val="00618A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4446</TotalTime>
  <Words>1120</Words>
  <Application>Microsoft Office PowerPoint</Application>
  <PresentationFormat>Grand écran</PresentationFormat>
  <Paragraphs>163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 Black</vt:lpstr>
      <vt:lpstr>Calibri</vt:lpstr>
      <vt:lpstr>Wingdings</vt:lpstr>
      <vt:lpstr>1_SOLIHA</vt:lpstr>
      <vt:lpstr>HABITAT INCLUSIF vers un modèle pérenne ?</vt:lpstr>
      <vt:lpstr>Présentation PowerPoint</vt:lpstr>
      <vt:lpstr>Présentation PowerPoint</vt:lpstr>
      <vt:lpstr>Présentation PowerPoint</vt:lpstr>
      <vt:lpstr> Les préalables, </vt:lpstr>
      <vt:lpstr> Les préalables, </vt:lpstr>
      <vt:lpstr> La mise en œuvre → </vt:lpstr>
      <vt:lpstr>Les Domiciles Groupés pour Personnes Agées (DGPA) ,  L’exemple de SIREUIL – Opération menée de 2016 à 2020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COCKBURN</dc:creator>
  <cp:lastModifiedBy>Rolland, Loic</cp:lastModifiedBy>
  <cp:revision>347</cp:revision>
  <cp:lastPrinted>2022-07-03T17:53:12Z</cp:lastPrinted>
  <dcterms:created xsi:type="dcterms:W3CDTF">2020-12-10T12:36:19Z</dcterms:created>
  <dcterms:modified xsi:type="dcterms:W3CDTF">2023-06-09T12:55:11Z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2020-12-10T00:00:00Z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2020-12-10T00:00:00Z</vt:filetime>
  </property>
  <property fmtid="{D5CDD505-2E9C-101B-9397-08002B2CF9AE}" pid="5" name="MSIP_Label_94e1e3e5-28aa-42d2-a9d5-f117a2286530_Enabled">
    <vt:lpwstr>true</vt:lpwstr>
  </property>
  <property fmtid="{D5CDD505-2E9C-101B-9397-08002B2CF9AE}" pid="6" name="MSIP_Label_94e1e3e5-28aa-42d2-a9d5-f117a2286530_SetDate">
    <vt:lpwstr>2023-06-09T12:54:30Z</vt:lpwstr>
  </property>
  <property fmtid="{D5CDD505-2E9C-101B-9397-08002B2CF9AE}" pid="7" name="MSIP_Label_94e1e3e5-28aa-42d2-a9d5-f117a2286530_Method">
    <vt:lpwstr>Standard</vt:lpwstr>
  </property>
  <property fmtid="{D5CDD505-2E9C-101B-9397-08002B2CF9AE}" pid="8" name="MSIP_Label_94e1e3e5-28aa-42d2-a9d5-f117a2286530_Name">
    <vt:lpwstr>C2-Interne avec marquage</vt:lpwstr>
  </property>
  <property fmtid="{D5CDD505-2E9C-101B-9397-08002B2CF9AE}" pid="9" name="MSIP_Label_94e1e3e5-28aa-42d2-a9d5-f117a2286530_SiteId">
    <vt:lpwstr>6eab6365-8194-49c6-a4d0-e2d1a0fbeb74</vt:lpwstr>
  </property>
  <property fmtid="{D5CDD505-2E9C-101B-9397-08002B2CF9AE}" pid="10" name="MSIP_Label_94e1e3e5-28aa-42d2-a9d5-f117a2286530_ActionId">
    <vt:lpwstr>2209fff4-3a8a-42c0-be97-6c8b86e79da5</vt:lpwstr>
  </property>
  <property fmtid="{D5CDD505-2E9C-101B-9397-08002B2CF9AE}" pid="11" name="MSIP_Label_94e1e3e5-28aa-42d2-a9d5-f117a2286530_ContentBits">
    <vt:lpwstr>2</vt:lpwstr>
  </property>
</Properties>
</file>